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9" r:id="rId2"/>
    <p:sldId id="305" r:id="rId3"/>
    <p:sldId id="355" r:id="rId4"/>
    <p:sldId id="335" r:id="rId5"/>
    <p:sldId id="337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51" r:id="rId18"/>
    <p:sldId id="350" r:id="rId19"/>
    <p:sldId id="310" r:id="rId20"/>
    <p:sldId id="322" r:id="rId21"/>
    <p:sldId id="341" r:id="rId22"/>
    <p:sldId id="359" r:id="rId23"/>
    <p:sldId id="356" r:id="rId24"/>
    <p:sldId id="360" r:id="rId25"/>
    <p:sldId id="357" r:id="rId26"/>
    <p:sldId id="358" r:id="rId27"/>
    <p:sldId id="348" r:id="rId28"/>
    <p:sldId id="349" r:id="rId29"/>
    <p:sldId id="343" r:id="rId30"/>
    <p:sldId id="314" r:id="rId31"/>
    <p:sldId id="317" r:id="rId32"/>
    <p:sldId id="316" r:id="rId33"/>
    <p:sldId id="318" r:id="rId34"/>
    <p:sldId id="319" r:id="rId35"/>
    <p:sldId id="338" r:id="rId36"/>
    <p:sldId id="340" r:id="rId37"/>
    <p:sldId id="278" r:id="rId38"/>
    <p:sldId id="320" r:id="rId39"/>
    <p:sldId id="361" r:id="rId40"/>
    <p:sldId id="344" r:id="rId41"/>
    <p:sldId id="346" r:id="rId42"/>
    <p:sldId id="352" r:id="rId43"/>
    <p:sldId id="353" r:id="rId4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2" name="Sottotito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358528-25E3-4D51-B291-66E25F74CFC9}" type="datetimeFigureOut">
              <a:rPr lang="it-IT" smtClean="0"/>
              <a:pPr/>
              <a:t>09/06/2019</a:t>
            </a:fld>
            <a:endParaRPr lang="it-IT"/>
          </a:p>
        </p:txBody>
      </p:sp>
      <p:sp>
        <p:nvSpPr>
          <p:cNvPr id="20" name="Segnaposto piè di pagin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7C65EC-B67B-4720-89CA-92DEDD6196E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358528-25E3-4D51-B291-66E25F74CFC9}" type="datetimeFigureOut">
              <a:rPr lang="it-IT" smtClean="0"/>
              <a:pPr/>
              <a:t>09/06/2019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7C65EC-B67B-4720-89CA-92DEDD6196E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358528-25E3-4D51-B291-66E25F74CFC9}" type="datetimeFigureOut">
              <a:rPr lang="it-IT" smtClean="0"/>
              <a:pPr/>
              <a:t>09/06/2019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7C65EC-B67B-4720-89CA-92DEDD6196E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358528-25E3-4D51-B291-66E25F74CFC9}" type="datetimeFigureOut">
              <a:rPr lang="it-IT" smtClean="0"/>
              <a:pPr/>
              <a:t>09/06/2019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7C65EC-B67B-4720-89CA-92DEDD6196E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358528-25E3-4D51-B291-66E25F74CFC9}" type="datetimeFigureOut">
              <a:rPr lang="it-IT" smtClean="0"/>
              <a:pPr/>
              <a:t>09/06/2019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7C65EC-B67B-4720-89CA-92DEDD6196E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Rettango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358528-25E3-4D51-B291-66E25F74CFC9}" type="datetimeFigureOut">
              <a:rPr lang="it-IT" smtClean="0"/>
              <a:pPr/>
              <a:t>09/06/2019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7C65EC-B67B-4720-89CA-92DEDD6196E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358528-25E3-4D51-B291-66E25F74CFC9}" type="datetimeFigureOut">
              <a:rPr lang="it-IT" smtClean="0"/>
              <a:pPr/>
              <a:t>09/06/2019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7C65EC-B67B-4720-89CA-92DEDD6196E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358528-25E3-4D51-B291-66E25F74CFC9}" type="datetimeFigureOut">
              <a:rPr lang="it-IT" smtClean="0"/>
              <a:pPr/>
              <a:t>09/06/2019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7C65EC-B67B-4720-89CA-92DEDD6196E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358528-25E3-4D51-B291-66E25F74CFC9}" type="datetimeFigureOut">
              <a:rPr lang="it-IT" smtClean="0"/>
              <a:pPr/>
              <a:t>09/06/2019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7C65EC-B67B-4720-89CA-92DEDD6196E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Rettango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358528-25E3-4D51-B291-66E25F74CFC9}" type="datetimeFigureOut">
              <a:rPr lang="it-IT" smtClean="0"/>
              <a:pPr/>
              <a:t>09/06/2019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7C65EC-B67B-4720-89CA-92DEDD6196E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358528-25E3-4D51-B291-66E25F74CFC9}" type="datetimeFigureOut">
              <a:rPr lang="it-IT" smtClean="0"/>
              <a:pPr/>
              <a:t>09/06/2019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7C65EC-B67B-4720-89CA-92DEDD6196E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9" name="Elaborazione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Elaborazione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A358528-25E3-4D51-B291-66E25F74CFC9}" type="datetimeFigureOut">
              <a:rPr lang="it-IT" smtClean="0"/>
              <a:pPr/>
              <a:t>09/06/2019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17C65EC-B67B-4720-89CA-92DEDD6196E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Sara\Desktop\MAMMA\Zig%20Zag%20-%20Ren&#233;%20Aubry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solidFill>
                  <a:srgbClr val="00B050"/>
                </a:solidFill>
              </a:rPr>
              <a:t>SCUOLA DELL’INFANZIA</a:t>
            </a:r>
            <a:endParaRPr lang="it-IT" dirty="0">
              <a:solidFill>
                <a:srgbClr val="00B050"/>
              </a:solidFill>
            </a:endParaRPr>
          </a:p>
        </p:txBody>
      </p:sp>
      <p:pic>
        <p:nvPicPr>
          <p:cNvPr id="8" name="Segnaposto contenuto 7" descr="benvenuti-scuol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35100" y="1516571"/>
            <a:ext cx="7499350" cy="4663057"/>
          </a:xfrm>
        </p:spPr>
      </p:pic>
      <p:pic>
        <p:nvPicPr>
          <p:cNvPr id="5" name="Zig Zag - René Aubr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44408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136904" cy="2002234"/>
          </a:xfrm>
        </p:spPr>
        <p:txBody>
          <a:bodyPr>
            <a:noAutofit/>
          </a:bodyPr>
          <a:lstStyle/>
          <a:p>
            <a:r>
              <a:rPr lang="it-IT" sz="3600" b="1" dirty="0" smtClean="0">
                <a:solidFill>
                  <a:srgbClr val="00B0F0"/>
                </a:solidFill>
              </a:rPr>
              <a:t>FINALITA’ DELLA SCUOLA DELL’INFANZIA</a:t>
            </a:r>
            <a:endParaRPr lang="it-IT" sz="3600" b="1" dirty="0">
              <a:solidFill>
                <a:srgbClr val="00B0F0"/>
              </a:solidFill>
            </a:endParaRPr>
          </a:p>
        </p:txBody>
      </p:sp>
      <p:pic>
        <p:nvPicPr>
          <p:cNvPr id="8" name="Segnaposto contenuto 7" descr="images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564904"/>
            <a:ext cx="3168352" cy="3168352"/>
          </a:xfrm>
        </p:spPr>
      </p:pic>
      <p:sp>
        <p:nvSpPr>
          <p:cNvPr id="12" name="Ovale 11"/>
          <p:cNvSpPr/>
          <p:nvPr/>
        </p:nvSpPr>
        <p:spPr>
          <a:xfrm>
            <a:off x="3923928" y="2276872"/>
            <a:ext cx="4464496" cy="41764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dirty="0" smtClean="0">
                <a:solidFill>
                  <a:schemeClr val="tx1"/>
                </a:solidFill>
              </a:rPr>
              <a:t>PROMUOVE LO SVILUPPO: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800" dirty="0" smtClean="0">
                <a:solidFill>
                  <a:schemeClr val="tx1"/>
                </a:solidFill>
              </a:rPr>
              <a:t>IDENTITA’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800" dirty="0" smtClean="0">
                <a:solidFill>
                  <a:schemeClr val="tx1"/>
                </a:solidFill>
              </a:rPr>
              <a:t>AUTONOMIA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800" dirty="0" smtClean="0">
                <a:solidFill>
                  <a:schemeClr val="tx1"/>
                </a:solidFill>
              </a:rPr>
              <a:t>COMPETENZE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800" dirty="0" smtClean="0">
                <a:solidFill>
                  <a:schemeClr val="tx1"/>
                </a:solidFill>
              </a:rPr>
              <a:t>CITTADINANZA</a:t>
            </a:r>
          </a:p>
        </p:txBody>
      </p:sp>
    </p:spTree>
  </p:cSld>
  <p:clrMapOvr>
    <a:masterClrMapping/>
  </p:clrMapOvr>
  <p:transition spd="med" advClick="0" advTm="7000"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egnaposto contenuto 9" descr="images (9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2200275" cy="2448272"/>
          </a:xfrm>
        </p:spPr>
      </p:pic>
      <p:sp>
        <p:nvSpPr>
          <p:cNvPr id="8" name="Stella a 7 punte 7"/>
          <p:cNvSpPr/>
          <p:nvPr/>
        </p:nvSpPr>
        <p:spPr>
          <a:xfrm>
            <a:off x="2627784" y="404664"/>
            <a:ext cx="6264696" cy="576064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Maturazione dell’identità:</a:t>
            </a:r>
          </a:p>
          <a:p>
            <a:pPr algn="ctr"/>
            <a:r>
              <a:rPr lang="it-IT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La scuola dell’infanzia si premura </a:t>
            </a:r>
            <a:r>
              <a:rPr lang="it-IT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affinchè</a:t>
            </a:r>
            <a:r>
              <a:rPr lang="it-IT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i bambini acquisiscano atteggiamenti di sicurezza, di stima di </a:t>
            </a:r>
            <a:r>
              <a:rPr lang="it-IT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se’</a:t>
            </a:r>
            <a:r>
              <a:rPr lang="it-IT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di fiducia nelle proprie capacit</a:t>
            </a:r>
            <a:r>
              <a:rPr lang="it-IT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à</a:t>
            </a:r>
          </a:p>
        </p:txBody>
      </p:sp>
    </p:spTree>
  </p:cSld>
  <p:clrMapOvr>
    <a:masterClrMapping/>
  </p:clrMapOvr>
  <p:transition spd="med" advClick="0" advTm="7000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arrotondato 2"/>
          <p:cNvSpPr/>
          <p:nvPr/>
        </p:nvSpPr>
        <p:spPr>
          <a:xfrm>
            <a:off x="3491880" y="404664"/>
            <a:ext cx="5328592" cy="561662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it-IT" sz="36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Conquista dell’autonomia </a:t>
            </a:r>
          </a:p>
          <a:p>
            <a:pPr algn="ctr">
              <a:buNone/>
            </a:pPr>
            <a:r>
              <a:rPr lang="it-IT" sz="32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it-IT" sz="32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comporta la capacità di orientarsi nel loro ambiente naturale, sociale, compiere scelte autonome, disponibili al rispetto dei valori della libertà, della solidarietà e della giustizia</a:t>
            </a:r>
            <a:r>
              <a:rPr lang="it-IT" sz="3200" dirty="0" smtClean="0">
                <a:solidFill>
                  <a:srgbClr val="00B050"/>
                </a:solidFill>
              </a:rPr>
              <a:t>.</a:t>
            </a:r>
            <a:endParaRPr lang="it-IT" sz="3200" dirty="0">
              <a:solidFill>
                <a:srgbClr val="00B050"/>
              </a:solidFill>
            </a:endParaRPr>
          </a:p>
        </p:txBody>
      </p:sp>
      <p:pic>
        <p:nvPicPr>
          <p:cNvPr id="7" name="Segnaposto contenuto 6" descr="images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2060848"/>
            <a:ext cx="2524125" cy="1809750"/>
          </a:xfrm>
        </p:spPr>
      </p:pic>
    </p:spTree>
  </p:cSld>
  <p:clrMapOvr>
    <a:masterClrMapping/>
  </p:clrMapOvr>
  <p:transition spd="med" advClick="0" advTm="7000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rgamena 1 2"/>
          <p:cNvSpPr/>
          <p:nvPr/>
        </p:nvSpPr>
        <p:spPr>
          <a:xfrm>
            <a:off x="3059832" y="404664"/>
            <a:ext cx="6336704" cy="5904656"/>
          </a:xfrm>
          <a:prstGeom prst="vertic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Sviluppo delle competenze </a:t>
            </a:r>
          </a:p>
          <a:p>
            <a:pPr algn="ctr"/>
            <a:r>
              <a:rPr lang="it-IT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La scuola consolida le capacità del bambino e lo impegna nelle prime forme di lettura dell’esperienza personale di esplorazione e di scoperta della realtà. Mette il bambino in condizione di produrre messaggi, di rappresentare, interpretare e rielaborare</a:t>
            </a:r>
            <a:r>
              <a:rPr lang="it-IT" sz="2400" dirty="0" smtClean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3074" name="Picture 2" descr="C:\Users\Sara\Desktop\immagini per diapo\images (8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3379898" cy="24768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771800" y="2636912"/>
            <a:ext cx="5544616" cy="381642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      </a:t>
            </a:r>
            <a:r>
              <a:rPr lang="it-IT" sz="3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Educare alla cittadinanza:</a:t>
            </a:r>
          </a:p>
          <a:p>
            <a:pPr algn="ctr"/>
            <a:r>
              <a:rPr lang="it-IT" sz="3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Scoprire gli altri, apprendere il senso delle regole e la gestione dei contrasti,  rispettare gli altri, le cose, l’ambiente</a:t>
            </a:r>
            <a:r>
              <a:rPr lang="it-IT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2050" name="Picture 2" descr="C:\Users\Sara\Desktop\bambini-che-si-tengono-per-mano-nel-parco_1308-180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971884">
            <a:off x="598609" y="588930"/>
            <a:ext cx="3641027" cy="2568852"/>
          </a:xfrm>
          <a:prstGeom prst="rect">
            <a:avLst/>
          </a:prstGeom>
          <a:noFill/>
        </p:spPr>
      </p:pic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97795"/>
            <a:ext cx="21993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7000"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1124744"/>
            <a:ext cx="8157592" cy="1656184"/>
          </a:xfrm>
        </p:spPr>
        <p:txBody>
          <a:bodyPr>
            <a:normAutofit fontScale="90000"/>
          </a:bodyPr>
          <a:lstStyle/>
          <a:p>
            <a:pPr lvl="0"/>
            <a:r>
              <a:rPr lang="it-IT" sz="4000" dirty="0" smtClean="0">
                <a:solidFill>
                  <a:schemeClr val="accent5">
                    <a:lumMod val="75000"/>
                  </a:schemeClr>
                </a:solidFill>
              </a:rPr>
              <a:t>APPRENDIMENTO E GIOCO 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3100" dirty="0" smtClean="0"/>
              <a:t>Le attività  proposte vengono strutturate in relazione ai campi d'esperienza, ossia obiettivi di apprendimento da conseguire nell’arco dei tre anni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 smtClean="0"/>
              <a:t/>
            </a:r>
            <a:br>
              <a:rPr lang="it-IT" sz="1600" dirty="0" smtClean="0"/>
            </a:br>
            <a:endParaRPr lang="it-IT" sz="1600" dirty="0"/>
          </a:p>
        </p:txBody>
      </p:sp>
      <p:pic>
        <p:nvPicPr>
          <p:cNvPr id="1026" name="Picture 2" descr="C:\Users\Sara\Desktop\immagini per diapo\logo scuolaam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996952"/>
            <a:ext cx="5688632" cy="36433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Sara\Desktop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5056166"/>
            <a:ext cx="2232248" cy="1565905"/>
          </a:xfrm>
          <a:prstGeom prst="rect">
            <a:avLst/>
          </a:prstGeom>
          <a:noFill/>
        </p:spPr>
      </p:pic>
      <p:pic>
        <p:nvPicPr>
          <p:cNvPr id="4101" name="Picture 5" descr="C:\Users\Sara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636912"/>
            <a:ext cx="1997439" cy="1584176"/>
          </a:xfrm>
          <a:prstGeom prst="rect">
            <a:avLst/>
          </a:prstGeom>
          <a:noFill/>
        </p:spPr>
      </p:pic>
      <p:sp>
        <p:nvSpPr>
          <p:cNvPr id="8" name="Callout 1 7"/>
          <p:cNvSpPr/>
          <p:nvPr/>
        </p:nvSpPr>
        <p:spPr>
          <a:xfrm>
            <a:off x="4716016" y="4365104"/>
            <a:ext cx="4139952" cy="2304256"/>
          </a:xfrm>
          <a:prstGeom prst="borderCallout1">
            <a:avLst>
              <a:gd name="adj1" fmla="val 48391"/>
              <a:gd name="adj2" fmla="val 502"/>
              <a:gd name="adj3" fmla="val 58484"/>
              <a:gd name="adj4" fmla="val -1919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I discorsi  e le parole</a:t>
            </a:r>
            <a:endParaRPr lang="it-IT" sz="2400" dirty="0" smtClean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it-IT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Il bambino gioca con le parole, impara filastrocche, ascolta racconti e storie. Impara a sentirsi protagonista quando prende la parola, dialoga, spiega … arricchisce il suo vocabolario e la sua fantasia. Prova piacere ad esplorare anche la lingua scritta</a:t>
            </a:r>
            <a:endParaRPr lang="it-IT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Callout 1 10"/>
          <p:cNvSpPr/>
          <p:nvPr/>
        </p:nvSpPr>
        <p:spPr>
          <a:xfrm>
            <a:off x="971600" y="2780928"/>
            <a:ext cx="3672408" cy="1944216"/>
          </a:xfrm>
          <a:prstGeom prst="borderCallout1">
            <a:avLst>
              <a:gd name="adj1" fmla="val 42488"/>
              <a:gd name="adj2" fmla="val 100890"/>
              <a:gd name="adj3" fmla="val 42595"/>
              <a:gd name="adj4" fmla="val 12933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Il corpo e il movimento </a:t>
            </a:r>
          </a:p>
          <a:p>
            <a:pPr algn="ctr"/>
            <a:r>
              <a:rPr lang="it-IT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Il bambino scopre il suo corpo: come è fatto – come funziona – come prendersene cura. Le esperienze motorie gli consentono di relazionarsi con gli altri,con gli oggetti e con l’ambient</a:t>
            </a:r>
            <a:r>
              <a:rPr lang="it-IT" dirty="0" smtClean="0">
                <a:solidFill>
                  <a:srgbClr val="C00000"/>
                </a:solidFill>
              </a:rPr>
              <a:t>e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4103" name="Picture 7" descr="C:\Users\Sara\Desktop\Il_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548680"/>
            <a:ext cx="2592288" cy="2140998"/>
          </a:xfrm>
          <a:prstGeom prst="rect">
            <a:avLst/>
          </a:prstGeom>
          <a:noFill/>
        </p:spPr>
      </p:pic>
      <p:sp>
        <p:nvSpPr>
          <p:cNvPr id="14" name="Callout 14 13"/>
          <p:cNvSpPr/>
          <p:nvPr/>
        </p:nvSpPr>
        <p:spPr>
          <a:xfrm>
            <a:off x="4427984" y="260648"/>
            <a:ext cx="3528392" cy="2088232"/>
          </a:xfrm>
          <a:prstGeom prst="accentBorderCallout2">
            <a:avLst>
              <a:gd name="adj1" fmla="val 18750"/>
              <a:gd name="adj2" fmla="val -8333"/>
              <a:gd name="adj3" fmla="val 27465"/>
              <a:gd name="adj4" fmla="val -9459"/>
              <a:gd name="adj5" fmla="val 67154"/>
              <a:gd name="adj6" fmla="val -2246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it-IT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il sé e l'altro</a:t>
            </a:r>
          </a:p>
          <a:p>
            <a:pPr algn="ctr"/>
            <a:r>
              <a:rPr lang="it-IT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Il bambino prende coscienza della propria identità, scopre la diversità e apprende le prime regole di vita sociale</a:t>
            </a:r>
            <a:r>
              <a:rPr lang="it-IT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</a:t>
            </a:r>
            <a:endParaRPr lang="it-IT" sz="1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llout 2 1"/>
          <p:cNvSpPr/>
          <p:nvPr/>
        </p:nvSpPr>
        <p:spPr>
          <a:xfrm>
            <a:off x="4572000" y="332656"/>
            <a:ext cx="3888432" cy="237626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3501"/>
              <a:gd name="adj6" fmla="val -3755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linguaggi, creatività, espressione</a:t>
            </a:r>
          </a:p>
          <a:p>
            <a:pPr algn="ctr"/>
            <a:r>
              <a:rPr lang="it-IT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Il bambino scopre molti linguaggi: la voce, i suoni, la musica, i gesti, la drammatizzazione, il disegno, la pittura, la manipolazione dei materiali ed i mass-media per esprimersi con immaginazione e creatività</a:t>
            </a:r>
            <a:endParaRPr lang="it-IT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 descr="C:\Users\Sara\Desktop\motor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34984"/>
            <a:ext cx="1944216" cy="1886352"/>
          </a:xfrm>
          <a:prstGeom prst="rect">
            <a:avLst/>
          </a:prstGeom>
          <a:noFill/>
        </p:spPr>
      </p:pic>
      <p:sp>
        <p:nvSpPr>
          <p:cNvPr id="4" name="Callout 13 3"/>
          <p:cNvSpPr/>
          <p:nvPr/>
        </p:nvSpPr>
        <p:spPr>
          <a:xfrm>
            <a:off x="4067944" y="3645024"/>
            <a:ext cx="4680520" cy="2880320"/>
          </a:xfrm>
          <a:prstGeom prst="accentBorderCallout1">
            <a:avLst>
              <a:gd name="adj1" fmla="val 610"/>
              <a:gd name="adj2" fmla="val -4146"/>
              <a:gd name="adj3" fmla="val 51333"/>
              <a:gd name="adj4" fmla="val -2022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La conoscenza del mondo</a:t>
            </a:r>
          </a:p>
          <a:p>
            <a:pPr algn="ctr"/>
            <a:r>
              <a:rPr lang="it-IT" sz="20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Il bambino impara ad osservare la realtà, l’ambiente naturale con i suoi fenomeni, le piante e gli animali. Comprende lo scorrere del tempo e l’alternarsi delle stagioni. Opera e gioca classificando, raggruppando e contando. Conosce i numeri, le forme geometriche e lo spazio, sviluppando la sua curiosità.</a:t>
            </a:r>
            <a:endParaRPr lang="it-IT" sz="2000" dirty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6" descr="C:\Users\Sara\Desktop\download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861048"/>
            <a:ext cx="2721901" cy="21602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331640" y="476672"/>
            <a:ext cx="7272808" cy="17281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 smtClean="0">
                <a:solidFill>
                  <a:srgbClr val="C00000"/>
                </a:solidFill>
              </a:rPr>
              <a:t>IL GIOCO PER I BAMBINI</a:t>
            </a:r>
          </a:p>
          <a:p>
            <a:pPr algn="ctr"/>
            <a:r>
              <a:rPr lang="it-IT" sz="2400" b="1" dirty="0" smtClean="0">
                <a:solidFill>
                  <a:srgbClr val="C00000"/>
                </a:solidFill>
              </a:rPr>
              <a:t>NON E’ PASSATEMPO, MA UN LAVORO.  </a:t>
            </a:r>
          </a:p>
          <a:p>
            <a:pPr algn="ctr"/>
            <a:r>
              <a:rPr lang="it-IT" sz="2400" b="1" dirty="0" smtClean="0">
                <a:solidFill>
                  <a:srgbClr val="C00000"/>
                </a:solidFill>
              </a:rPr>
              <a:t>E’  L’ATTIVITA’ PRINCIPALE</a:t>
            </a:r>
            <a:endParaRPr lang="it-IT" sz="2400" b="1" dirty="0">
              <a:solidFill>
                <a:srgbClr val="C00000"/>
              </a:solidFill>
            </a:endParaRPr>
          </a:p>
        </p:txBody>
      </p:sp>
      <p:sp>
        <p:nvSpPr>
          <p:cNvPr id="7" name="Elaborazione 6"/>
          <p:cNvSpPr/>
          <p:nvPr/>
        </p:nvSpPr>
        <p:spPr>
          <a:xfrm>
            <a:off x="1691680" y="2636912"/>
            <a:ext cx="6624736" cy="3960440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smtClean="0"/>
          </a:p>
          <a:p>
            <a:pPr>
              <a:buFont typeface="Wingdings" pitchFamily="2" charset="2"/>
              <a:buChar char="v"/>
            </a:pPr>
            <a:r>
              <a:rPr lang="it-IT" sz="2000" b="1" dirty="0" smtClean="0">
                <a:solidFill>
                  <a:srgbClr val="7030A0"/>
                </a:solidFill>
              </a:rPr>
              <a:t> </a:t>
            </a:r>
            <a:r>
              <a:rPr lang="it-IT" sz="20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DIVERTIEMENTO</a:t>
            </a:r>
          </a:p>
          <a:p>
            <a:pPr>
              <a:buFont typeface="Wingdings" pitchFamily="2" charset="2"/>
              <a:buChar char="v"/>
            </a:pPr>
            <a:r>
              <a:rPr lang="it-IT" sz="20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ESPLORAZIONE DEL MONDO, AVVENTURA, SCOPERTA </a:t>
            </a:r>
            <a:r>
              <a:rPr lang="it-IT" sz="20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DI</a:t>
            </a:r>
            <a:r>
              <a:rPr lang="it-IT" sz="20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SE’</a:t>
            </a:r>
          </a:p>
          <a:p>
            <a:pPr>
              <a:buFont typeface="Wingdings" pitchFamily="2" charset="2"/>
              <a:buChar char="v"/>
            </a:pPr>
            <a:r>
              <a:rPr lang="it-IT" sz="20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ESERCIZIO DELLE PROPRIE CAPACITA’ INDIVIDUALI</a:t>
            </a:r>
          </a:p>
          <a:p>
            <a:pPr>
              <a:buFont typeface="Wingdings" pitchFamily="2" charset="2"/>
              <a:buChar char="v"/>
            </a:pPr>
            <a:r>
              <a:rPr lang="it-IT" sz="20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OCCASIONE </a:t>
            </a:r>
            <a:r>
              <a:rPr lang="it-IT" sz="20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DI</a:t>
            </a:r>
            <a:r>
              <a:rPr lang="it-IT" sz="20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APPRENDIMENTO</a:t>
            </a:r>
          </a:p>
          <a:p>
            <a:pPr>
              <a:buFont typeface="Wingdings" pitchFamily="2" charset="2"/>
              <a:buChar char="v"/>
            </a:pPr>
            <a:r>
              <a:rPr lang="it-IT" sz="20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ATTIVITA’ LIBERATORIA </a:t>
            </a:r>
            <a:r>
              <a:rPr lang="it-IT" sz="20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DI</a:t>
            </a:r>
            <a:r>
              <a:rPr lang="it-IT" sz="20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TENSIONI </a:t>
            </a:r>
            <a:r>
              <a:rPr lang="it-IT" sz="20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NERVOSE, </a:t>
            </a:r>
            <a:r>
              <a:rPr lang="it-IT" sz="20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SCARICA </a:t>
            </a:r>
            <a:r>
              <a:rPr lang="it-IT" sz="20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DI</a:t>
            </a:r>
            <a:r>
              <a:rPr lang="it-IT" sz="20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EMOZIONI FORTI, COME PAURA, RABBIA, ANSIA, GIOIA</a:t>
            </a:r>
          </a:p>
          <a:p>
            <a:pPr>
              <a:buFont typeface="Wingdings" pitchFamily="2" charset="2"/>
              <a:buChar char="v"/>
            </a:pPr>
            <a:r>
              <a:rPr lang="it-IT" sz="20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ABBANDONO MOMENTANEO DELLA REALTA’ CON LE SUE REGOLE PER ENTRARE IN UN MONDO </a:t>
            </a:r>
            <a:r>
              <a:rPr lang="it-IT" sz="20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DI</a:t>
            </a:r>
            <a:r>
              <a:rPr lang="it-IT" sz="20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FANTASIA, NEL QUALE OGN</a:t>
            </a:r>
            <a:r>
              <a:rPr lang="it-IT" sz="2000" b="1" dirty="0" smtClean="0">
                <a:solidFill>
                  <a:srgbClr val="7030A0"/>
                </a:solidFill>
              </a:rPr>
              <a:t>I DESIDERIO SI PUO’ REALIZZARE</a:t>
            </a:r>
          </a:p>
          <a:p>
            <a:pPr algn="ctr"/>
            <a:endParaRPr lang="it-IT" dirty="0"/>
          </a:p>
        </p:txBody>
      </p:sp>
    </p:spTree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2866330"/>
          </a:xfrm>
        </p:spPr>
        <p:txBody>
          <a:bodyPr>
            <a:normAutofit/>
          </a:bodyPr>
          <a:lstStyle/>
          <a:p>
            <a:pPr algn="r"/>
            <a:r>
              <a:rPr lang="it-IT" dirty="0" smtClean="0"/>
              <a:t>Il progetto </a:t>
            </a:r>
            <a:r>
              <a:rPr lang="it-IT" dirty="0" smtClean="0"/>
              <a:t>prevede </a:t>
            </a:r>
            <a:r>
              <a:rPr lang="it-IT" dirty="0" smtClean="0"/>
              <a:t>un </a:t>
            </a:r>
            <a:r>
              <a:rPr lang="it-IT" dirty="0" smtClean="0"/>
              <a:t>graduale e sereno passaggio dei bambini dall’ambiente familiare a quello scolastico</a:t>
            </a:r>
            <a:endParaRPr lang="it-IT" dirty="0"/>
          </a:p>
        </p:txBody>
      </p:sp>
      <p:pic>
        <p:nvPicPr>
          <p:cNvPr id="4" name="Segnaposto contenuto 3" descr="download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2492896"/>
            <a:ext cx="3240360" cy="2421691"/>
          </a:xfrm>
        </p:spPr>
      </p:pic>
      <p:sp>
        <p:nvSpPr>
          <p:cNvPr id="5" name="Ovale 4"/>
          <p:cNvSpPr/>
          <p:nvPr/>
        </p:nvSpPr>
        <p:spPr>
          <a:xfrm>
            <a:off x="5868144" y="3140968"/>
            <a:ext cx="2952328" cy="32403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Progetto:</a:t>
            </a:r>
          </a:p>
          <a:p>
            <a:pPr algn="ctr"/>
            <a:r>
              <a:rPr lang="it-IT" sz="2800" b="1" dirty="0" smtClean="0">
                <a:solidFill>
                  <a:srgbClr val="002060"/>
                </a:solidFill>
              </a:rPr>
              <a:t>“</a:t>
            </a:r>
            <a:r>
              <a:rPr lang="it-IT" sz="2800" b="1" dirty="0" err="1" smtClean="0">
                <a:solidFill>
                  <a:srgbClr val="002060"/>
                </a:solidFill>
              </a:rPr>
              <a:t>C’E</a:t>
            </a:r>
            <a:r>
              <a:rPr lang="it-IT" sz="2800" b="1" dirty="0" smtClean="0">
                <a:solidFill>
                  <a:srgbClr val="002060"/>
                </a:solidFill>
              </a:rPr>
              <a:t>’ UNA SCUOLA CHE TI ASPETTA”</a:t>
            </a:r>
            <a:endParaRPr lang="it-IT" sz="2800" b="1" dirty="0">
              <a:solidFill>
                <a:srgbClr val="002060"/>
              </a:solidFill>
            </a:endParaRPr>
          </a:p>
        </p:txBody>
      </p:sp>
      <p:sp>
        <p:nvSpPr>
          <p:cNvPr id="6" name="Freccia bidirezionale orizzontale 5"/>
          <p:cNvSpPr/>
          <p:nvPr/>
        </p:nvSpPr>
        <p:spPr>
          <a:xfrm>
            <a:off x="683568" y="4581129"/>
            <a:ext cx="5711496" cy="2276872"/>
          </a:xfrm>
          <a:prstGeom prst="leftRightArrow">
            <a:avLst>
              <a:gd name="adj1" fmla="val 50000"/>
              <a:gd name="adj2" fmla="val 46365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>
                <a:solidFill>
                  <a:srgbClr val="FFFF00"/>
                </a:solidFill>
              </a:rPr>
              <a:t>PROGETTO INSERIMENTO </a:t>
            </a:r>
          </a:p>
          <a:p>
            <a:pPr algn="ctr"/>
            <a:r>
              <a:rPr lang="it-IT" sz="2800" dirty="0" smtClean="0">
                <a:solidFill>
                  <a:srgbClr val="FFFF00"/>
                </a:solidFill>
              </a:rPr>
              <a:t>ED ACCOGLIENZA</a:t>
            </a:r>
            <a:endParaRPr lang="it-IT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rmAutofit/>
          </a:bodyPr>
          <a:lstStyle/>
          <a:p>
            <a:pPr algn="ctr"/>
            <a:r>
              <a:rPr lang="it-IT" sz="3600" dirty="0" smtClean="0"/>
              <a:t>Progetto </a:t>
            </a:r>
            <a:br>
              <a:rPr lang="it-IT" sz="3600" dirty="0" smtClean="0"/>
            </a:br>
            <a:r>
              <a:rPr lang="it-IT" sz="3600" b="1" dirty="0" smtClean="0"/>
              <a:t>INSERIMENTO ED ACCOGLIENZA</a:t>
            </a: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 smtClean="0">
                <a:solidFill>
                  <a:srgbClr val="C00000"/>
                </a:solidFill>
              </a:rPr>
              <a:t>“</a:t>
            </a:r>
            <a:r>
              <a:rPr lang="it-IT" sz="4000" b="1" dirty="0" err="1" smtClean="0">
                <a:solidFill>
                  <a:srgbClr val="C00000"/>
                </a:solidFill>
              </a:rPr>
              <a:t>C’E</a:t>
            </a:r>
            <a:r>
              <a:rPr lang="it-IT" sz="4000" b="1" dirty="0" smtClean="0">
                <a:solidFill>
                  <a:srgbClr val="C00000"/>
                </a:solidFill>
              </a:rPr>
              <a:t>’ UNA SCUOLA CHE TI ASPETTA”</a:t>
            </a:r>
            <a:endParaRPr lang="it-IT" sz="4000" b="1" dirty="0">
              <a:solidFill>
                <a:srgbClr val="C00000"/>
              </a:solidFill>
            </a:endParaRPr>
          </a:p>
        </p:txBody>
      </p:sp>
      <p:pic>
        <p:nvPicPr>
          <p:cNvPr id="4" name="Segnaposto contenuto 3" descr="cartellone sez colorato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2996952"/>
            <a:ext cx="5810683" cy="3456384"/>
          </a:xfrm>
        </p:spPr>
      </p:pic>
    </p:spTree>
  </p:cSld>
  <p:clrMapOvr>
    <a:masterClrMapping/>
  </p:clrMapOvr>
  <p:transition spd="med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tro 3 6"/>
          <p:cNvSpPr/>
          <p:nvPr/>
        </p:nvSpPr>
        <p:spPr>
          <a:xfrm rot="275243">
            <a:off x="1301155" y="1474888"/>
            <a:ext cx="7080251" cy="3122571"/>
          </a:xfrm>
          <a:prstGeom prst="ellipseRibbon2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L’INGRESSO ALLA SCUOLA DELL’INFANZIA COMPORTA PER I BAMBINI E I GENITORI L’ESPERIENZA DELLA SEPARAZIONE</a:t>
            </a:r>
            <a:endParaRPr lang="it-IT" sz="2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Freccia a destra 4"/>
          <p:cNvSpPr/>
          <p:nvPr/>
        </p:nvSpPr>
        <p:spPr>
          <a:xfrm rot="18540980">
            <a:off x="572845" y="3117376"/>
            <a:ext cx="3101196" cy="2953217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Evento carico di emozioni, di significati,  di aspettative, a volte di ansie  e di paure</a:t>
            </a:r>
          </a:p>
        </p:txBody>
      </p:sp>
      <p:sp>
        <p:nvSpPr>
          <p:cNvPr id="6" name="Freccia a destra 5"/>
          <p:cNvSpPr/>
          <p:nvPr/>
        </p:nvSpPr>
        <p:spPr>
          <a:xfrm rot="17245340">
            <a:off x="3501308" y="3667310"/>
            <a:ext cx="2922747" cy="309458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Coinvolge le </a:t>
            </a:r>
            <a:r>
              <a:rPr lang="it-IT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sfere più profonde della  emotività ed affe</a:t>
            </a:r>
            <a:r>
              <a:rPr lang="it-IT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ttività dei bambini</a:t>
            </a:r>
            <a:endParaRPr lang="it-IT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Freccia in su 8"/>
          <p:cNvSpPr/>
          <p:nvPr/>
        </p:nvSpPr>
        <p:spPr>
          <a:xfrm rot="20218524">
            <a:off x="6027399" y="3060324"/>
            <a:ext cx="3190934" cy="3305302"/>
          </a:xfrm>
          <a:prstGeom prst="upArrow">
            <a:avLst>
              <a:gd name="adj1" fmla="val 71691"/>
              <a:gd name="adj2" fmla="val 5269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 smtClean="0">
              <a:solidFill>
                <a:schemeClr val="tx1"/>
              </a:solidFill>
            </a:endParaRPr>
          </a:p>
          <a:p>
            <a:pPr algn="ctr"/>
            <a:r>
              <a:rPr lang="it-IT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LA SCUOLA : realtà totalmente estranea, con persone  e routine quotidiane diverse da quelle vissute precedentem</a:t>
            </a:r>
            <a:r>
              <a:rPr lang="it-IT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ente</a:t>
            </a:r>
          </a:p>
          <a:p>
            <a:pPr algn="ctr"/>
            <a:endParaRPr lang="it-IT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it-IT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it-IT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547664" y="332656"/>
            <a:ext cx="7056784" cy="10081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INIZIA L’AVVENTURA!</a:t>
            </a:r>
            <a:endParaRPr lang="it-IT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e 4"/>
          <p:cNvSpPr/>
          <p:nvPr/>
        </p:nvSpPr>
        <p:spPr>
          <a:xfrm>
            <a:off x="1907704" y="2204864"/>
            <a:ext cx="5688632" cy="24482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 smtClean="0"/>
              <a:t>ACCOGLIENZA SIGNIFICA</a:t>
            </a:r>
            <a:r>
              <a:rPr lang="it-IT" sz="3200" b="1" dirty="0" smtClean="0"/>
              <a:t>:</a:t>
            </a:r>
            <a:endParaRPr lang="it-IT" sz="3200" b="1" dirty="0"/>
          </a:p>
        </p:txBody>
      </p:sp>
      <p:pic>
        <p:nvPicPr>
          <p:cNvPr id="11" name="Picture 3" descr="C:\Users\Sara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365104"/>
            <a:ext cx="1601967" cy="1998258"/>
          </a:xfrm>
          <a:prstGeom prst="rect">
            <a:avLst/>
          </a:prstGeom>
          <a:noFill/>
        </p:spPr>
      </p:pic>
      <p:sp>
        <p:nvSpPr>
          <p:cNvPr id="8" name="Freccia in giù 7"/>
          <p:cNvSpPr/>
          <p:nvPr/>
        </p:nvSpPr>
        <p:spPr>
          <a:xfrm>
            <a:off x="4355976" y="5013176"/>
            <a:ext cx="1008112" cy="158417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531" name="Picture 3" descr="C:\Users\Sara\Desktop\73823455-steps-of-the-criminal-the-criminal-escaped-from-prison-prison-single-icon-in-outline-style-vector-s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403648" y="404664"/>
            <a:ext cx="1800200" cy="1800200"/>
          </a:xfrm>
          <a:prstGeom prst="rect">
            <a:avLst/>
          </a:prstGeom>
          <a:noFill/>
        </p:spPr>
      </p:pic>
      <p:sp>
        <p:nvSpPr>
          <p:cNvPr id="9" name="Rettangolo 8"/>
          <p:cNvSpPr/>
          <p:nvPr/>
        </p:nvSpPr>
        <p:spPr>
          <a:xfrm>
            <a:off x="3491880" y="620688"/>
            <a:ext cx="4896544" cy="11521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Un buon inserimento si attua a piccoli passi... E conduce a un gran viaggio ricco di conquiste e soddisfazioni</a:t>
            </a:r>
            <a:endParaRPr lang="it-IT" sz="20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 advClick="0" advTm="7000">
    <p:plu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losione 2 1"/>
          <p:cNvSpPr/>
          <p:nvPr/>
        </p:nvSpPr>
        <p:spPr>
          <a:xfrm rot="502744">
            <a:off x="679317" y="531429"/>
            <a:ext cx="3877746" cy="2202296"/>
          </a:xfrm>
          <a:prstGeom prst="irregularSeal2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FIDUCIA</a:t>
            </a:r>
            <a:endParaRPr lang="it-IT" sz="28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ttangolo arrotondato 3"/>
          <p:cNvSpPr/>
          <p:nvPr/>
        </p:nvSpPr>
        <p:spPr>
          <a:xfrm>
            <a:off x="5076056" y="476672"/>
            <a:ext cx="3672408" cy="30963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Affrontare il distacco non è mai semplice: il modo migliore per porsi davanti ad una situazione nuova è avere fiducia, nelle capacità del bambino e nelle persone che lo accompagnano nella sua crescita</a:t>
            </a:r>
            <a:endParaRPr lang="it-IT" sz="20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Esplosione 2 6"/>
          <p:cNvSpPr/>
          <p:nvPr/>
        </p:nvSpPr>
        <p:spPr>
          <a:xfrm rot="915341">
            <a:off x="367845" y="4362272"/>
            <a:ext cx="4140403" cy="1985994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ASCOLTO</a:t>
            </a:r>
            <a:endParaRPr lang="it-IT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4932040" y="4293096"/>
            <a:ext cx="3888432" cy="230425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Fatevi raccontare la giornata dei vostri figli,  dimostrando entusiasmo e partecipazione. Partecipate alle piccole grandi scoperte del quotidiano  con gioia ed entusiasmo</a:t>
            </a:r>
            <a:endParaRPr lang="it-IT" sz="2000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8" name="Picture 4" descr="C:\Users\Sara\Desktop\g05027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564904"/>
            <a:ext cx="2910899" cy="173465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losione 2 1"/>
          <p:cNvSpPr/>
          <p:nvPr/>
        </p:nvSpPr>
        <p:spPr>
          <a:xfrm rot="338530">
            <a:off x="997021" y="161163"/>
            <a:ext cx="3384376" cy="2148717"/>
          </a:xfrm>
          <a:prstGeom prst="irregularSeal2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SORRIS</a:t>
            </a:r>
            <a:r>
              <a:rPr lang="it-IT" sz="2400" dirty="0" smtClean="0">
                <a:solidFill>
                  <a:srgbClr val="00B050"/>
                </a:solidFill>
              </a:rPr>
              <a:t>O</a:t>
            </a:r>
            <a:endParaRPr lang="it-IT" sz="2400" dirty="0">
              <a:solidFill>
                <a:srgbClr val="00B050"/>
              </a:solidFill>
            </a:endParaRPr>
          </a:p>
        </p:txBody>
      </p:sp>
      <p:sp>
        <p:nvSpPr>
          <p:cNvPr id="3" name="Freccia a sinistra 2"/>
          <p:cNvSpPr/>
          <p:nvPr/>
        </p:nvSpPr>
        <p:spPr>
          <a:xfrm>
            <a:off x="4788024" y="0"/>
            <a:ext cx="3600400" cy="28803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Calibri" pitchFamily="34" charset="0"/>
                <a:cs typeface="Calibri" pitchFamily="34" charset="0"/>
              </a:rPr>
              <a:t>Un bel sorriso è la più grande fonte di incoraggiamento: mostratevi positivi e sarete uno splendido esempio</a:t>
            </a:r>
            <a:endParaRPr lang="it-IT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Esplosione 2 3"/>
          <p:cNvSpPr/>
          <p:nvPr/>
        </p:nvSpPr>
        <p:spPr>
          <a:xfrm rot="284960">
            <a:off x="931695" y="3720718"/>
            <a:ext cx="3678445" cy="2667422"/>
          </a:xfrm>
          <a:prstGeom prst="irregularSeal2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ACCETTARE I TEMPI DEL BAMBINO</a:t>
            </a:r>
            <a:endParaRPr lang="it-IT" sz="20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788024" y="3573016"/>
            <a:ext cx="3960440" cy="27363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Evitare paragoni:  ogni bambino ha i suoi tempi  e non vanno forzati.</a:t>
            </a:r>
          </a:p>
          <a:p>
            <a:pPr algn="ctr"/>
            <a:r>
              <a:rPr lang="it-IT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E’ giusto incentivare l’autonomia, con la  gradualità  necessaria per ciascuno .</a:t>
            </a:r>
          </a:p>
          <a:p>
            <a:pPr algn="ctr"/>
            <a:r>
              <a:rPr lang="it-IT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Bisogna essere pronti al cambiamento , ma se non lo si è ancora,  bisogna prendersi il tempo necessario  per diventarlo </a:t>
            </a:r>
            <a:endParaRPr lang="it-IT" sz="20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1505" name="Picture 1" descr="C:\Users\Sara\Desktop\C01FH01T01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412776"/>
            <a:ext cx="2016224" cy="20162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losione 2 1"/>
          <p:cNvSpPr/>
          <p:nvPr/>
        </p:nvSpPr>
        <p:spPr>
          <a:xfrm>
            <a:off x="467544" y="260648"/>
            <a:ext cx="4608512" cy="3312368"/>
          </a:xfrm>
          <a:prstGeom prst="irregularSeal2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DARE LA POSSIBILITA’ AL BAMBINO </a:t>
            </a:r>
            <a:r>
              <a:rPr lang="it-IT" sz="2000" b="1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DI</a:t>
            </a:r>
            <a:r>
              <a:rPr lang="it-IT" sz="20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IMPARARE DAI SUOI ER</a:t>
            </a:r>
            <a:r>
              <a:rPr lang="it-IT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RORI</a:t>
            </a:r>
            <a:endParaRPr lang="it-IT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ttangolo arrotondato 2"/>
          <p:cNvSpPr/>
          <p:nvPr/>
        </p:nvSpPr>
        <p:spPr>
          <a:xfrm>
            <a:off x="5148064" y="836712"/>
            <a:ext cx="3672408" cy="525658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latin typeface="Calibri" pitchFamily="34" charset="0"/>
                <a:cs typeface="Calibri" pitchFamily="34" charset="0"/>
              </a:rPr>
              <a:t>Dobbiamo dare al bambino la possibilità di mettersi in gioco, di sperimentare, anche attraverso gli errori. </a:t>
            </a:r>
          </a:p>
          <a:p>
            <a:pPr algn="ctr"/>
            <a:r>
              <a:rPr lang="it-IT" sz="2000" dirty="0" smtClean="0">
                <a:latin typeface="Calibri" pitchFamily="34" charset="0"/>
                <a:cs typeface="Calibri" pitchFamily="34" charset="0"/>
              </a:rPr>
              <a:t>Inevitabili arriveranno anche i conflitti con una nuova fase (separazione dai genitori, relazione con i coetanei)</a:t>
            </a:r>
          </a:p>
          <a:p>
            <a:pPr algn="ctr"/>
            <a:endParaRPr lang="it-IT" sz="2000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it-IT" sz="2000" dirty="0" smtClean="0">
                <a:latin typeface="Calibri" pitchFamily="34" charset="0"/>
                <a:cs typeface="Calibri" pitchFamily="34" charset="0"/>
              </a:rPr>
              <a:t>  </a:t>
            </a:r>
          </a:p>
          <a:p>
            <a:pPr algn="ctr"/>
            <a:r>
              <a:rPr lang="it-IT" sz="2000" b="1" u="sng" dirty="0" smtClean="0">
                <a:latin typeface="Calibri" pitchFamily="34" charset="0"/>
                <a:cs typeface="Calibri" pitchFamily="34" charset="0"/>
              </a:rPr>
              <a:t> stimolo per ricercare nuove forme di collaborazione e  apertura</a:t>
            </a:r>
            <a:endParaRPr lang="it-IT" sz="2000" b="1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Freccia circolare a destra 5"/>
          <p:cNvSpPr/>
          <p:nvPr/>
        </p:nvSpPr>
        <p:spPr>
          <a:xfrm>
            <a:off x="6444208" y="4005064"/>
            <a:ext cx="720080" cy="576064"/>
          </a:xfrm>
          <a:prstGeom prst="curved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56322" name="Picture 2" descr="C:\Users\Sara\Desktop\litigare_be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634352"/>
            <a:ext cx="3384376" cy="29081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losione 2 1"/>
          <p:cNvSpPr/>
          <p:nvPr/>
        </p:nvSpPr>
        <p:spPr>
          <a:xfrm>
            <a:off x="0" y="1412776"/>
            <a:ext cx="4788024" cy="3096344"/>
          </a:xfrm>
          <a:prstGeom prst="irregularSeal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AIUTARE IL BAMBINO A VIVERE LE EMOZIONI</a:t>
            </a:r>
            <a:endParaRPr lang="it-IT" sz="24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ttangolo arrotondato 2"/>
          <p:cNvSpPr/>
          <p:nvPr/>
        </p:nvSpPr>
        <p:spPr>
          <a:xfrm>
            <a:off x="4788024" y="692696"/>
            <a:ext cx="4104456" cy="489654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Di fronte al pianto, a qualche momento di sconforto, ai capricci, non scoraggiatevi. L’ideale è miscelare fermezza ed empatia: un bambino che non vuole stare a scuola va confortato, non assecondato. Sicuramente l’esperienza della scuola richiede un carico emotivo non indifferente, non sottovalutate MAI la capacità dei vostri figli. Regalate loro il dialogo, credete in loro:  rafforzate l’autostima, e la fiducia in se stessi</a:t>
            </a:r>
            <a:endParaRPr lang="it-IT" sz="20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 descr="C:\Users\Sara\Desktop\pngtree-cartoon-hand-painted-embrace-little-girl-png-image_3490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221088"/>
            <a:ext cx="2183904" cy="23279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losione 2 1"/>
          <p:cNvSpPr/>
          <p:nvPr/>
        </p:nvSpPr>
        <p:spPr>
          <a:xfrm rot="710142">
            <a:off x="225071" y="1489041"/>
            <a:ext cx="4530595" cy="2664296"/>
          </a:xfrm>
          <a:prstGeom prst="irregularSeal2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COOPERAZIONE  E RISPETTO DELLE REGOLE</a:t>
            </a:r>
            <a:endParaRPr lang="it-IT" sz="2000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ttangolo arrotondato 2"/>
          <p:cNvSpPr/>
          <p:nvPr/>
        </p:nvSpPr>
        <p:spPr>
          <a:xfrm>
            <a:off x="4788024" y="980728"/>
            <a:ext cx="4032448" cy="424847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Perché  l’accoglienza sia un momento coerente, occorre rispettare le regole.</a:t>
            </a:r>
          </a:p>
          <a:p>
            <a:pPr algn="ctr"/>
            <a:r>
              <a:rPr lang="it-IT" sz="24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Cooperare significa essere puntuali, partecipare alle riunioni,  prendere parte alla vita della scuola.</a:t>
            </a:r>
          </a:p>
          <a:p>
            <a:pPr algn="ctr"/>
            <a:r>
              <a:rPr lang="it-IT" sz="24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LA SCUOLA E’</a:t>
            </a:r>
          </a:p>
          <a:p>
            <a:pPr algn="ctr"/>
            <a:r>
              <a:rPr lang="it-IT" sz="24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PARTE INTEGRANTE DELLA FAMIGLIA</a:t>
            </a:r>
            <a:endParaRPr lang="it-IT" sz="2400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457" name="Picture 1" descr="C:\Users\Sara\Desktop\immagini per diapo\download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202048"/>
            <a:ext cx="3240360" cy="236558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Atteggiamenti che provocano insicurezza nel bambino</a:t>
            </a:r>
            <a:endParaRPr lang="it-IT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43608" y="1844824"/>
            <a:ext cx="6048672" cy="4032448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  Portarlo a scuola per poi riportarlo a casa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  Sgridarlo perché piange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  Continuare a salutarlo e non decidersi ad andare via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 “Nascondersi” per vedere quello che </a:t>
            </a:r>
            <a:r>
              <a:rPr lang="it-IT" dirty="0" err="1" smtClean="0">
                <a:latin typeface="Calibri" pitchFamily="34" charset="0"/>
                <a:cs typeface="Calibri" pitchFamily="34" charset="0"/>
              </a:rPr>
              <a:t>fa…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 “magari ci vede”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 Sgridarlo se ricomincia a fare pipì a letto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 Lasciarsi prendere dall’ansia (e farlo notare) se ha delle regressioni o comportamenti strani, incubi notturni, ecc. </a:t>
            </a:r>
            <a:endParaRPr lang="it-IT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C:\Users\Sara\Desktop\immagini per diapo\37209438-vector-cartoon-colorfull-pianto-del-bambino-isola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3789040"/>
            <a:ext cx="1944216" cy="225325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78392" y="2996952"/>
            <a:ext cx="6400800" cy="3672408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it-IT" sz="1800" u="sng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it-IT" sz="2800" u="sng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periodo di attuazione del progetto </a:t>
            </a:r>
            <a:r>
              <a:rPr lang="it-IT" sz="1800" u="sng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(Settembre/Ottobre)</a:t>
            </a:r>
            <a:br>
              <a:rPr lang="it-IT" sz="1800" u="sng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 </a:t>
            </a:r>
            <a:r>
              <a:rPr lang="it-IT" sz="2400" dirty="0" smtClean="0">
                <a:latin typeface="Calibri" pitchFamily="34" charset="0"/>
                <a:cs typeface="Calibri" pitchFamily="34" charset="0"/>
              </a:rPr>
              <a:t>l’organizzazione scolastica si adeguerà ai ritmi di adattamento e di inserimento dei bambini;</a:t>
            </a:r>
            <a:br>
              <a:rPr lang="it-IT" sz="2400" dirty="0" smtClean="0">
                <a:latin typeface="Calibri" pitchFamily="34" charset="0"/>
                <a:cs typeface="Calibri" pitchFamily="34" charset="0"/>
              </a:rPr>
            </a:br>
            <a:r>
              <a:rPr lang="it-IT" sz="2400" u="sng" dirty="0" smtClean="0">
                <a:latin typeface="Calibri" pitchFamily="34" charset="0"/>
                <a:cs typeface="Calibri" pitchFamily="34" charset="0"/>
              </a:rPr>
              <a:t>progetto formativo con finalità ed obiettivi definiti (AMICIZIA-CONDIVISIONE</a:t>
            </a:r>
            <a:r>
              <a:rPr lang="it-IT" sz="1800" dirty="0" smtClean="0"/>
              <a:t>)</a:t>
            </a:r>
            <a:endParaRPr lang="it-IT" sz="18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55776" y="1196752"/>
            <a:ext cx="6400800" cy="1595784"/>
          </a:xfrm>
        </p:spPr>
        <p:txBody>
          <a:bodyPr>
            <a:normAutofit fontScale="70000" lnSpcReduction="20000"/>
          </a:bodyPr>
          <a:lstStyle/>
          <a:p>
            <a:pPr lvl="0" algn="ctr"/>
            <a:endParaRPr lang="it-IT" sz="2800" b="1" dirty="0" smtClean="0">
              <a:latin typeface="Calibri" pitchFamily="34" charset="0"/>
              <a:cs typeface="Calibri" pitchFamily="34" charset="0"/>
            </a:endParaRPr>
          </a:p>
          <a:p>
            <a:pPr lvl="0" algn="ctr"/>
            <a:r>
              <a:rPr lang="it-IT" sz="3400" b="1" u="sng" dirty="0" smtClean="0">
                <a:latin typeface="Calibri" pitchFamily="34" charset="0"/>
                <a:cs typeface="Calibri" pitchFamily="34" charset="0"/>
              </a:rPr>
              <a:t>Inserimento graduale dei bambini</a:t>
            </a:r>
            <a:endParaRPr lang="it-IT" sz="3400" u="sng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it-IT" sz="3400" dirty="0" smtClean="0">
                <a:latin typeface="Calibri" pitchFamily="34" charset="0"/>
                <a:cs typeface="Calibri" pitchFamily="34" charset="0"/>
              </a:rPr>
              <a:t>orario ridotto e flessibile che dia modo di abituarsi ai ritmi della giornata scolastica, fino al raggiungimento della frequenza per otto ore.</a:t>
            </a:r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2987824" y="260648"/>
            <a:ext cx="5328592" cy="64807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COSA PREVEDE IL PROGETTO INSERIMENTO</a:t>
            </a:r>
            <a:endParaRPr lang="it-IT" sz="2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907704" y="404664"/>
            <a:ext cx="6336704" cy="11521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rgbClr val="00B050"/>
                </a:solidFill>
              </a:rPr>
              <a:t>ORARIO DELLE PRIME TRE SETTIMANE </a:t>
            </a:r>
            <a:r>
              <a:rPr lang="it-IT" sz="2400" dirty="0" err="1" smtClean="0">
                <a:solidFill>
                  <a:srgbClr val="00B050"/>
                </a:solidFill>
              </a:rPr>
              <a:t>DI</a:t>
            </a:r>
            <a:r>
              <a:rPr lang="it-IT" sz="2400" dirty="0" smtClean="0">
                <a:solidFill>
                  <a:srgbClr val="00B050"/>
                </a:solidFill>
              </a:rPr>
              <a:t> SCUOLA </a:t>
            </a:r>
          </a:p>
        </p:txBody>
      </p:sp>
      <p:sp>
        <p:nvSpPr>
          <p:cNvPr id="5" name="Freccia a destra 4"/>
          <p:cNvSpPr/>
          <p:nvPr/>
        </p:nvSpPr>
        <p:spPr>
          <a:xfrm>
            <a:off x="1187624" y="1556792"/>
            <a:ext cx="3384376" cy="1728192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PRIMA SETTIMANA</a:t>
            </a:r>
            <a:endParaRPr lang="it-IT" sz="2800" b="1" dirty="0">
              <a:solidFill>
                <a:schemeClr val="tx1"/>
              </a:solidFill>
            </a:endParaRPr>
          </a:p>
        </p:txBody>
      </p:sp>
      <p:sp>
        <p:nvSpPr>
          <p:cNvPr id="7" name="Freccia a destra 6"/>
          <p:cNvSpPr/>
          <p:nvPr/>
        </p:nvSpPr>
        <p:spPr>
          <a:xfrm>
            <a:off x="2915816" y="3140968"/>
            <a:ext cx="2952328" cy="18002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chemeClr val="bg2">
                    <a:lumMod val="10000"/>
                  </a:schemeClr>
                </a:solidFill>
              </a:rPr>
              <a:t>SECONDA SETTIMANA</a:t>
            </a:r>
            <a:endParaRPr lang="it-IT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Freccia a destra 7"/>
          <p:cNvSpPr/>
          <p:nvPr/>
        </p:nvSpPr>
        <p:spPr>
          <a:xfrm>
            <a:off x="1187624" y="4725144"/>
            <a:ext cx="3168352" cy="1872208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TERZA SETTIMANA</a:t>
            </a:r>
            <a:endParaRPr lang="it-IT" sz="2800" b="1" dirty="0">
              <a:solidFill>
                <a:schemeClr val="tx1"/>
              </a:solidFill>
            </a:endParaRPr>
          </a:p>
        </p:txBody>
      </p:sp>
      <p:sp>
        <p:nvSpPr>
          <p:cNvPr id="9" name="Ovale 8"/>
          <p:cNvSpPr/>
          <p:nvPr/>
        </p:nvSpPr>
        <p:spPr>
          <a:xfrm>
            <a:off x="4788024" y="1700808"/>
            <a:ext cx="2160240" cy="1512168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chemeClr val="tx1"/>
                </a:solidFill>
              </a:rPr>
              <a:t>H 9.30 – 11.30</a:t>
            </a:r>
            <a:endParaRPr lang="it-IT" sz="2400" b="1" dirty="0">
              <a:solidFill>
                <a:schemeClr val="tx1"/>
              </a:solidFill>
            </a:endParaRPr>
          </a:p>
        </p:txBody>
      </p:sp>
      <p:sp>
        <p:nvSpPr>
          <p:cNvPr id="10" name="Ovale 9"/>
          <p:cNvSpPr/>
          <p:nvPr/>
        </p:nvSpPr>
        <p:spPr>
          <a:xfrm>
            <a:off x="5940152" y="3212976"/>
            <a:ext cx="2304256" cy="1800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H 9,30 </a:t>
            </a:r>
          </a:p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13.20/13.30</a:t>
            </a:r>
          </a:p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Con mensa</a:t>
            </a:r>
          </a:p>
          <a:p>
            <a:pPr algn="ctr"/>
            <a:endParaRPr lang="it-IT" dirty="0"/>
          </a:p>
        </p:txBody>
      </p:sp>
      <p:sp>
        <p:nvSpPr>
          <p:cNvPr id="11" name="Ovale 10"/>
          <p:cNvSpPr/>
          <p:nvPr/>
        </p:nvSpPr>
        <p:spPr>
          <a:xfrm>
            <a:off x="4427984" y="4797152"/>
            <a:ext cx="2448272" cy="1872208"/>
          </a:xfrm>
          <a:prstGeom prst="ellipse">
            <a:avLst/>
          </a:prstGeom>
          <a:solidFill>
            <a:srgbClr val="92D05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chemeClr val="tx1"/>
                </a:solidFill>
              </a:rPr>
              <a:t>H 8,30 -16,30</a:t>
            </a:r>
          </a:p>
          <a:p>
            <a:pPr algn="ctr"/>
            <a:r>
              <a:rPr lang="it-IT" sz="2400" b="1" dirty="0" smtClean="0">
                <a:solidFill>
                  <a:schemeClr val="tx1"/>
                </a:solidFill>
              </a:rPr>
              <a:t>Con mensa e riposo</a:t>
            </a:r>
            <a:endParaRPr lang="it-IT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83768" y="4293096"/>
            <a:ext cx="6495424" cy="1800200"/>
          </a:xfrm>
        </p:spPr>
        <p:txBody>
          <a:bodyPr>
            <a:noAutofit/>
          </a:bodyPr>
          <a:lstStyle/>
          <a:p>
            <a:r>
              <a:rPr lang="it-IT" sz="2400" dirty="0" smtClean="0">
                <a:solidFill>
                  <a:srgbClr val="7030A0"/>
                </a:solidFill>
                <a:effectLst/>
                <a:latin typeface="Calibri" pitchFamily="34" charset="0"/>
                <a:cs typeface="Calibri" pitchFamily="34" charset="0"/>
              </a:rPr>
              <a:t>Se il bambino è sereno, è disposto ad accettare quello che “il nuovo mondo” (la scuola) gli propone.</a:t>
            </a:r>
            <a:endParaRPr lang="it-IT" sz="2400" dirty="0">
              <a:solidFill>
                <a:srgbClr val="7030A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78392" y="1916832"/>
            <a:ext cx="6400800" cy="2304256"/>
          </a:xfrm>
        </p:spPr>
        <p:txBody>
          <a:bodyPr>
            <a:normAutofit/>
          </a:bodyPr>
          <a:lstStyle/>
          <a:p>
            <a:pPr algn="just"/>
            <a:r>
              <a:rPr lang="it-IT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L’inserimento e l’accoglienza si prestano ad essere un importante momento di incontro tra scuola e famiglia, un valido spunto di conoscenza per avviare rapporti di collaborazione e fiducia, e porre le basi per costruire alleanza e corresponsabilità educativa, fondamentali per l’armonico sviluppo di ogni bambino e bambina</a:t>
            </a:r>
            <a:r>
              <a:rPr lang="it-IT" sz="2400" dirty="0" smtClean="0">
                <a:latin typeface="Calibri" pitchFamily="34" charset="0"/>
                <a:cs typeface="Calibri" pitchFamily="34" charset="0"/>
              </a:rPr>
              <a:t>.</a:t>
            </a:r>
            <a:endParaRPr lang="it-IT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61" name="Picture 1" descr="C:\Users\Sara\Desktop\immagini per diapo\Il_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88640"/>
            <a:ext cx="3312368" cy="143361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848872" cy="1224136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b="1" dirty="0" smtClean="0">
                <a:solidFill>
                  <a:srgbClr val="00B0F0"/>
                </a:solidFill>
              </a:rPr>
              <a:t>FUNZIONAMENTO DELLA SCUOLA DELL’INFANZIA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4" name="Elaborazione alternativa 3"/>
          <p:cNvSpPr/>
          <p:nvPr/>
        </p:nvSpPr>
        <p:spPr>
          <a:xfrm>
            <a:off x="611560" y="2060848"/>
            <a:ext cx="5328592" cy="4392488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§"/>
            </a:pPr>
            <a:r>
              <a:rPr lang="it-IT" sz="2400" b="1" dirty="0" smtClean="0">
                <a:solidFill>
                  <a:srgbClr val="C00000"/>
                </a:solidFill>
              </a:rPr>
              <a:t> H 7.45 – 8.00 PRE INGRESSO </a:t>
            </a:r>
            <a:r>
              <a:rPr lang="it-IT" sz="2400" dirty="0" smtClean="0">
                <a:solidFill>
                  <a:srgbClr val="C00000"/>
                </a:solidFill>
              </a:rPr>
              <a:t>(per chi ne ha fatto richiesta)</a:t>
            </a:r>
          </a:p>
          <a:p>
            <a:pPr>
              <a:buFont typeface="Wingdings" pitchFamily="2" charset="2"/>
              <a:buChar char="§"/>
            </a:pPr>
            <a:r>
              <a:rPr lang="it-IT" sz="2400" b="1" dirty="0" smtClean="0">
                <a:solidFill>
                  <a:srgbClr val="C00000"/>
                </a:solidFill>
              </a:rPr>
              <a:t> 8.30 – 9.00 INGRESSO PER TUTTI</a:t>
            </a:r>
          </a:p>
          <a:p>
            <a:pPr>
              <a:buFont typeface="Wingdings" pitchFamily="2" charset="2"/>
              <a:buChar char="§"/>
            </a:pP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sz="2400" b="1" dirty="0" smtClean="0">
                <a:solidFill>
                  <a:srgbClr val="C00000"/>
                </a:solidFill>
              </a:rPr>
              <a:t>H 11.45 – 12.00 USCITA </a:t>
            </a:r>
            <a:r>
              <a:rPr lang="it-IT" sz="2400" dirty="0" smtClean="0">
                <a:solidFill>
                  <a:srgbClr val="C00000"/>
                </a:solidFill>
              </a:rPr>
              <a:t>PRIMA </a:t>
            </a:r>
            <a:r>
              <a:rPr lang="it-IT" sz="2400" dirty="0" err="1" smtClean="0">
                <a:solidFill>
                  <a:srgbClr val="C00000"/>
                </a:solidFill>
              </a:rPr>
              <a:t>DI</a:t>
            </a:r>
            <a:r>
              <a:rPr lang="it-IT" sz="2400" dirty="0" smtClean="0">
                <a:solidFill>
                  <a:srgbClr val="C00000"/>
                </a:solidFill>
              </a:rPr>
              <a:t> PRANZO PER I BAMBINI CHE NON USUFRUISCONO DELLA MENSA</a:t>
            </a:r>
          </a:p>
          <a:p>
            <a:pPr>
              <a:buFont typeface="Wingdings" pitchFamily="2" charset="2"/>
              <a:buChar char="§"/>
            </a:pP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sz="2400" b="1" dirty="0" smtClean="0">
                <a:solidFill>
                  <a:srgbClr val="C00000"/>
                </a:solidFill>
              </a:rPr>
              <a:t>H 13.20 – 13.30 USCITA</a:t>
            </a:r>
            <a:r>
              <a:rPr lang="it-IT" sz="2400" dirty="0" smtClean="0">
                <a:solidFill>
                  <a:srgbClr val="C00000"/>
                </a:solidFill>
              </a:rPr>
              <a:t> ED EVENTUALE RIENTRO PER CHI PRANZA A CASA </a:t>
            </a:r>
          </a:p>
          <a:p>
            <a:pPr>
              <a:buFont typeface="Wingdings" pitchFamily="2" charset="2"/>
              <a:buChar char="§"/>
            </a:pP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sz="2400" b="1" dirty="0" smtClean="0">
                <a:solidFill>
                  <a:srgbClr val="C00000"/>
                </a:solidFill>
              </a:rPr>
              <a:t>H 16.20 – 16.30 USCITA </a:t>
            </a:r>
            <a:endParaRPr lang="it-IT" sz="24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Sara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12017">
            <a:off x="5860377" y="1841059"/>
            <a:ext cx="2934123" cy="16300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ara\Desktop\immagini per diapo\a-casa-da-scuo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94508"/>
            <a:ext cx="7115964" cy="4394108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683568" y="260648"/>
            <a:ext cx="7848872" cy="108012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INGRESSO ED USCITE: PER UN BUON FUNZIOANAMENTO DELLA SCUOLA </a:t>
            </a:r>
            <a:r>
              <a:rPr lang="it-IT" sz="2400" dirty="0" smtClean="0">
                <a:solidFill>
                  <a:srgbClr val="C00000"/>
                </a:solidFill>
              </a:rPr>
              <a:t>RACCOMANDIAMO </a:t>
            </a:r>
            <a:r>
              <a:rPr lang="it-IT" sz="2400" dirty="0" err="1" smtClean="0">
                <a:solidFill>
                  <a:srgbClr val="C00000"/>
                </a:solidFill>
              </a:rPr>
              <a:t>DI</a:t>
            </a:r>
            <a:r>
              <a:rPr lang="it-IT" sz="2400" dirty="0" smtClean="0">
                <a:solidFill>
                  <a:srgbClr val="C00000"/>
                </a:solidFill>
              </a:rPr>
              <a:t> RISPETTARE GLI ORARI INDICATI</a:t>
            </a:r>
            <a:endParaRPr lang="it-IT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Organizzazione scolastica</a:t>
            </a:r>
            <a:endParaRPr lang="it-IT" dirty="0"/>
          </a:p>
        </p:txBody>
      </p:sp>
      <p:pic>
        <p:nvPicPr>
          <p:cNvPr id="5" name="Segnaposto contenuto 4" descr="il-gioco-300x18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1" y="1305978"/>
            <a:ext cx="3096344" cy="1979006"/>
          </a:xfrm>
        </p:spPr>
      </p:pic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923928" y="1412776"/>
            <a:ext cx="4762872" cy="5112568"/>
          </a:xfrm>
        </p:spPr>
        <p:txBody>
          <a:bodyPr>
            <a:noAutofit/>
          </a:bodyPr>
          <a:lstStyle/>
          <a:p>
            <a:r>
              <a:rPr lang="it-IT" sz="2400" dirty="0" smtClean="0">
                <a:latin typeface="Calibri" pitchFamily="34" charset="0"/>
                <a:cs typeface="Calibri" pitchFamily="34" charset="0"/>
              </a:rPr>
              <a:t>DALLE 8.30 FINO ALLE 9.45 CIRCA </a:t>
            </a:r>
          </a:p>
          <a:p>
            <a:r>
              <a:rPr lang="it-IT" sz="2400" dirty="0" smtClean="0">
                <a:latin typeface="Calibri" pitchFamily="34" charset="0"/>
                <a:cs typeface="Calibri" pitchFamily="34" charset="0"/>
              </a:rPr>
              <a:t>GIOCO LIBERO IN SEZIONE</a:t>
            </a:r>
          </a:p>
          <a:p>
            <a:r>
              <a:rPr lang="it-IT" sz="2400" dirty="0" smtClean="0">
                <a:latin typeface="Calibri" pitchFamily="34" charset="0"/>
                <a:cs typeface="Calibri" pitchFamily="34" charset="0"/>
              </a:rPr>
              <a:t>In ogni sezione è prevista l’organizzazione e l’allestimento di spazi specifici per l’accoglienza</a:t>
            </a:r>
          </a:p>
          <a:p>
            <a:r>
              <a:rPr lang="it-IT" sz="2400" dirty="0" smtClean="0">
                <a:latin typeface="Calibri" pitchFamily="34" charset="0"/>
                <a:cs typeface="Calibri" pitchFamily="34" charset="0"/>
              </a:rPr>
              <a:t>Gli angoli hanno una precisa valenza educativa ed affettiva. I bambini possono accedere liberamente agli spazi</a:t>
            </a:r>
          </a:p>
          <a:p>
            <a:pPr>
              <a:buFont typeface="Wingdings" pitchFamily="2" charset="2"/>
              <a:buChar char="ü"/>
            </a:pPr>
            <a:r>
              <a:rPr lang="it-IT" sz="2400" dirty="0" smtClean="0">
                <a:latin typeface="Calibri" pitchFamily="34" charset="0"/>
                <a:cs typeface="Calibri" pitchFamily="34" charset="0"/>
              </a:rPr>
              <a:t>Angoli: della manipolazione, delle costruzioni, della lettura, delle macchinine, dei giochi a tavolino..</a:t>
            </a:r>
          </a:p>
          <a:p>
            <a:endParaRPr lang="it-IT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 descr="C:\Users\Sara\Desktop\imag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56991"/>
            <a:ext cx="3024336" cy="240026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E’ ORA TUTTI IN BAGNO</a:t>
            </a:r>
            <a:endParaRPr lang="it-IT" dirty="0"/>
          </a:p>
        </p:txBody>
      </p:sp>
      <p:pic>
        <p:nvPicPr>
          <p:cNvPr id="4" name="Segnaposto contenuto 3" descr="download (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348880"/>
            <a:ext cx="3112615" cy="2664296"/>
          </a:xfrm>
        </p:spPr>
      </p:pic>
      <p:pic>
        <p:nvPicPr>
          <p:cNvPr id="4098" name="Picture 2" descr="C:\Users\Sara\Desktop\images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7123" y="2492896"/>
            <a:ext cx="4243328" cy="2376264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1547664" y="5229200"/>
            <a:ext cx="6696744" cy="129614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>
                <a:solidFill>
                  <a:srgbClr val="FF0000"/>
                </a:solidFill>
              </a:rPr>
              <a:t>E’ UNO DEI MOMENTI PIU’ IMPORTANTI PER L’ACQUISIZIONE DELL’ AUTONOMIA E LA CURA </a:t>
            </a:r>
            <a:r>
              <a:rPr lang="it-IT" sz="2800" dirty="0" err="1" smtClean="0">
                <a:solidFill>
                  <a:srgbClr val="FF0000"/>
                </a:solidFill>
              </a:rPr>
              <a:t>DI</a:t>
            </a:r>
            <a:r>
              <a:rPr lang="it-IT" sz="2800" dirty="0" smtClean="0">
                <a:solidFill>
                  <a:srgbClr val="FF0000"/>
                </a:solidFill>
              </a:rPr>
              <a:t> SE STESSI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7" name="Esplosione 1 6"/>
          <p:cNvSpPr/>
          <p:nvPr/>
        </p:nvSpPr>
        <p:spPr>
          <a:xfrm>
            <a:off x="2483768" y="836712"/>
            <a:ext cx="3240360" cy="2376264"/>
          </a:xfrm>
          <a:prstGeom prst="irregularSeal1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PER FAVORE </a:t>
            </a:r>
          </a:p>
          <a:p>
            <a:pPr algn="ctr"/>
            <a:r>
              <a:rPr lang="it-IT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METTIMI ABITI COMODI! </a:t>
            </a:r>
            <a:endParaRPr lang="it-IT" sz="20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848872" cy="936104"/>
          </a:xfrm>
        </p:spPr>
        <p:txBody>
          <a:bodyPr>
            <a:normAutofit fontScale="90000"/>
          </a:bodyPr>
          <a:lstStyle/>
          <a:p>
            <a:pPr algn="l">
              <a:buFont typeface="Wingdings" pitchFamily="2" charset="2"/>
              <a:buChar char="§"/>
            </a:pP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700" b="1" dirty="0" smtClean="0">
                <a:solidFill>
                  <a:srgbClr val="0070C0"/>
                </a:solidFill>
                <a:effectLst/>
              </a:rPr>
              <a:t>H 10.15-10.30  BREVE PAUSA SPUNTINO:  (</a:t>
            </a:r>
            <a:r>
              <a:rPr lang="it-IT" sz="2700" b="1" i="1" dirty="0" smtClean="0">
                <a:solidFill>
                  <a:srgbClr val="0070C0"/>
                </a:solidFill>
                <a:effectLst/>
              </a:rPr>
              <a:t>FRUTTA </a:t>
            </a:r>
            <a:r>
              <a:rPr lang="it-IT" sz="2700" b="1" i="1" dirty="0" err="1" smtClean="0">
                <a:solidFill>
                  <a:srgbClr val="0070C0"/>
                </a:solidFill>
                <a:effectLst/>
              </a:rPr>
              <a:t>DI</a:t>
            </a:r>
            <a:r>
              <a:rPr lang="it-IT" sz="2700" b="1" i="1" dirty="0" smtClean="0">
                <a:solidFill>
                  <a:srgbClr val="0070C0"/>
                </a:solidFill>
                <a:effectLst/>
              </a:rPr>
              <a:t> STAGIONE, </a:t>
            </a:r>
            <a:r>
              <a:rPr lang="it-IT" sz="2700" b="1" dirty="0" smtClean="0">
                <a:solidFill>
                  <a:srgbClr val="0070C0"/>
                </a:solidFill>
                <a:effectLst/>
              </a:rPr>
              <a:t>BUDINO, YOGURT</a:t>
            </a:r>
            <a:r>
              <a:rPr lang="it-IT" sz="2200" b="1" dirty="0" smtClean="0">
                <a:solidFill>
                  <a:srgbClr val="0070C0"/>
                </a:solidFill>
                <a:effectLst/>
              </a:rPr>
              <a:t>..)</a:t>
            </a:r>
            <a:r>
              <a:rPr lang="it-IT" sz="2200" dirty="0" smtClean="0"/>
              <a:t/>
            </a:r>
            <a:br>
              <a:rPr lang="it-IT" sz="2200" dirty="0" smtClean="0"/>
            </a:b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 smtClean="0"/>
              <a:t/>
            </a:r>
            <a:br>
              <a:rPr lang="it-IT" sz="2800" dirty="0" smtClean="0"/>
            </a:br>
            <a:endParaRPr lang="it-IT" dirty="0"/>
          </a:p>
        </p:txBody>
      </p:sp>
      <p:pic>
        <p:nvPicPr>
          <p:cNvPr id="9" name="Segnaposto contenuto 8" descr="asilinid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3645024"/>
            <a:ext cx="3810000" cy="2800350"/>
          </a:xfrm>
        </p:spPr>
      </p:pic>
      <p:sp>
        <p:nvSpPr>
          <p:cNvPr id="7" name="Rettangolo 6"/>
          <p:cNvSpPr/>
          <p:nvPr/>
        </p:nvSpPr>
        <p:spPr>
          <a:xfrm>
            <a:off x="611560" y="1556792"/>
            <a:ext cx="7920880" cy="17281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H 10.30 – 11.30  ATTIVITA’:</a:t>
            </a:r>
          </a:p>
          <a:p>
            <a:r>
              <a:rPr lang="it-IT" sz="20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PRESENZE</a:t>
            </a:r>
          </a:p>
          <a:p>
            <a:r>
              <a:rPr lang="it-IT" sz="20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CALENDARIO</a:t>
            </a:r>
          </a:p>
          <a:p>
            <a:r>
              <a:rPr lang="it-IT" sz="20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CONVERSAZIONI, LETTURE </a:t>
            </a:r>
            <a:r>
              <a:rPr lang="it-IT" sz="2000" b="1" dirty="0" err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DI</a:t>
            </a:r>
            <a:r>
              <a:rPr lang="it-IT" sz="20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LIBRI, RACCONTI,  CANTI E FILASTROCCHE ATTIVITA’ GRAFICHE , MANIPOLATIVE, PITTORICHE..</a:t>
            </a:r>
          </a:p>
          <a:p>
            <a:r>
              <a:rPr lang="it-IT" sz="20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ATTIVITA’ </a:t>
            </a:r>
            <a:r>
              <a:rPr lang="it-IT" sz="2000" b="1" dirty="0" err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LABORATORIALI…</a:t>
            </a:r>
            <a:endParaRPr lang="it-IT" sz="2000" b="1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 descr="C:\Users\Sara\Desktop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429000"/>
            <a:ext cx="3096344" cy="30963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354162"/>
          </a:xfrm>
        </p:spPr>
        <p:txBody>
          <a:bodyPr>
            <a:normAutofit fontScale="90000"/>
          </a:bodyPr>
          <a:lstStyle/>
          <a:p>
            <a:r>
              <a:rPr lang="it-IT" sz="4400" dirty="0" smtClean="0">
                <a:solidFill>
                  <a:srgbClr val="0070C0"/>
                </a:solidFill>
                <a:effectLst/>
              </a:rPr>
              <a:t>H11.30:TUTTI IN BAGNO </a:t>
            </a:r>
            <a:br>
              <a:rPr lang="it-IT" sz="4400" dirty="0" smtClean="0">
                <a:solidFill>
                  <a:srgbClr val="0070C0"/>
                </a:solidFill>
                <a:effectLst/>
              </a:rPr>
            </a:br>
            <a:r>
              <a:rPr lang="it-IT" sz="4400" dirty="0" smtClean="0">
                <a:solidFill>
                  <a:srgbClr val="0070C0"/>
                </a:solidFill>
                <a:effectLst/>
              </a:rPr>
              <a:t> E POI.. ALLE 11.45 </a:t>
            </a:r>
            <a:r>
              <a:rPr lang="it-IT" sz="5300" b="1" dirty="0" smtClean="0">
                <a:solidFill>
                  <a:srgbClr val="0070C0"/>
                </a:solidFill>
                <a:effectLst/>
              </a:rPr>
              <a:t>A TAVOLA</a:t>
            </a:r>
            <a:endParaRPr lang="it-IT" sz="5300" b="1" dirty="0">
              <a:solidFill>
                <a:srgbClr val="0070C0"/>
              </a:solidFill>
              <a:effectLst/>
            </a:endParaRPr>
          </a:p>
        </p:txBody>
      </p:sp>
      <p:pic>
        <p:nvPicPr>
          <p:cNvPr id="7" name="Segnaposto contenuto 6" descr="educazione-alimentare-bambin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3645024"/>
            <a:ext cx="3485641" cy="2919224"/>
          </a:xfrm>
        </p:spPr>
      </p:pic>
      <p:pic>
        <p:nvPicPr>
          <p:cNvPr id="8" name="Segnaposto contenuto 7" descr="mens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20072" y="3140968"/>
            <a:ext cx="3657600" cy="2743200"/>
          </a:xfrm>
        </p:spPr>
      </p:pic>
      <p:sp>
        <p:nvSpPr>
          <p:cNvPr id="5" name="Ovale 4"/>
          <p:cNvSpPr/>
          <p:nvPr/>
        </p:nvSpPr>
        <p:spPr>
          <a:xfrm>
            <a:off x="3779912" y="1916832"/>
            <a:ext cx="3456384" cy="1656184"/>
          </a:xfrm>
          <a:prstGeom prst="ellips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HO BISOGNO DEL BAVAGLIOLO </a:t>
            </a:r>
          </a:p>
          <a:p>
            <a:pPr algn="ctr"/>
            <a:r>
              <a:rPr lang="it-IT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CONTRASSEGNATO DAL MIO NOME</a:t>
            </a:r>
            <a:endParaRPr lang="it-IT" sz="20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Connettore 7 8"/>
          <p:cNvCxnSpPr/>
          <p:nvPr/>
        </p:nvCxnSpPr>
        <p:spPr>
          <a:xfrm rot="5400000">
            <a:off x="4896036" y="3753036"/>
            <a:ext cx="648072" cy="43204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80120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chemeClr val="accent5">
                    <a:lumMod val="75000"/>
                  </a:schemeClr>
                </a:solidFill>
              </a:rPr>
              <a:t>H 14.00: E’ L’ORA DELLA NANNA </a:t>
            </a:r>
            <a:endParaRPr lang="it-IT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Segnaposto contenuto 5" descr="images (5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4293096"/>
            <a:ext cx="2457450" cy="1857375"/>
          </a:xfrm>
        </p:spPr>
      </p:pic>
      <p:pic>
        <p:nvPicPr>
          <p:cNvPr id="1026" name="Picture 2" descr="C:\Users\Sara\Desktop\download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861048"/>
            <a:ext cx="3240360" cy="2512957"/>
          </a:xfrm>
          <a:prstGeom prst="rect">
            <a:avLst/>
          </a:prstGeom>
          <a:noFill/>
        </p:spPr>
      </p:pic>
      <p:sp>
        <p:nvSpPr>
          <p:cNvPr id="10" name="Fumetto 4 9"/>
          <p:cNvSpPr/>
          <p:nvPr/>
        </p:nvSpPr>
        <p:spPr>
          <a:xfrm>
            <a:off x="1043608" y="1484784"/>
            <a:ext cx="3384376" cy="2232248"/>
          </a:xfrm>
          <a:prstGeom prst="cloudCallout">
            <a:avLst>
              <a:gd name="adj1" fmla="val -13253"/>
              <a:gd name="adj2" fmla="val 83338"/>
            </a:avLst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00B0F0"/>
                </a:solidFill>
              </a:rPr>
              <a:t>PORTO CUSCINO, COPERTA O LENZUOLO</a:t>
            </a:r>
          </a:p>
          <a:p>
            <a:pPr algn="ctr"/>
            <a:r>
              <a:rPr lang="it-IT" dirty="0" smtClean="0">
                <a:solidFill>
                  <a:srgbClr val="00B0F0"/>
                </a:solidFill>
              </a:rPr>
              <a:t>(NON DIMENTICO </a:t>
            </a:r>
            <a:r>
              <a:rPr lang="it-IT" dirty="0" err="1" smtClean="0">
                <a:solidFill>
                  <a:srgbClr val="00B0F0"/>
                </a:solidFill>
              </a:rPr>
              <a:t>DI</a:t>
            </a:r>
            <a:r>
              <a:rPr lang="it-IT" dirty="0" smtClean="0">
                <a:solidFill>
                  <a:srgbClr val="00B0F0"/>
                </a:solidFill>
              </a:rPr>
              <a:t> SCRIVERE IL NOME)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11" name="Fumetto 4 10"/>
          <p:cNvSpPr/>
          <p:nvPr/>
        </p:nvSpPr>
        <p:spPr>
          <a:xfrm>
            <a:off x="4788024" y="1700808"/>
            <a:ext cx="2952328" cy="1944216"/>
          </a:xfrm>
          <a:prstGeom prst="cloudCallout">
            <a:avLst>
              <a:gd name="adj1" fmla="val 12692"/>
              <a:gd name="adj2" fmla="val 10074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rgbClr val="00B050"/>
                </a:solidFill>
              </a:rPr>
              <a:t>POSSO PORTARE ANCHE UN PUPAZZO</a:t>
            </a:r>
            <a:endParaRPr lang="it-IT" sz="2000" dirty="0">
              <a:solidFill>
                <a:srgbClr val="00B05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835696" y="260648"/>
            <a:ext cx="6912768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00B0F0"/>
                </a:solidFill>
              </a:rPr>
              <a:t>E DOPO IL GIOCO LIBERO </a:t>
            </a:r>
            <a:r>
              <a:rPr lang="it-IT" dirty="0" err="1" smtClean="0"/>
              <a:t>…………</a:t>
            </a:r>
            <a:endParaRPr lang="it-IT" dirty="0"/>
          </a:p>
        </p:txBody>
      </p:sp>
    </p:spTree>
  </p:cSld>
  <p:clrMapOvr>
    <a:masterClrMapping/>
  </p:clrMapOvr>
  <p:transition spd="med" advClick="0" advTm="7000"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56872" cy="1426488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800" b="1" dirty="0" smtClean="0">
                <a:solidFill>
                  <a:srgbClr val="7030A0"/>
                </a:solidFill>
              </a:rPr>
              <a:t>EDUCAZIONE MOTORIA </a:t>
            </a:r>
            <a:br>
              <a:rPr lang="it-IT" sz="4800" b="1" dirty="0" smtClean="0">
                <a:solidFill>
                  <a:srgbClr val="7030A0"/>
                </a:solidFill>
              </a:rPr>
            </a:br>
            <a:r>
              <a:rPr lang="it-IT" sz="2000" b="1" dirty="0" smtClean="0">
                <a:solidFill>
                  <a:srgbClr val="7030A0"/>
                </a:solidFill>
              </a:rPr>
              <a:t>( UN GIORNO A SETTIMANA) </a:t>
            </a:r>
            <a:br>
              <a:rPr lang="it-IT" sz="2000" b="1" dirty="0" smtClean="0">
                <a:solidFill>
                  <a:srgbClr val="7030A0"/>
                </a:solidFill>
              </a:rPr>
            </a:br>
            <a:r>
              <a:rPr lang="it-IT" sz="3200" b="1" u="sng" dirty="0" smtClean="0">
                <a:solidFill>
                  <a:srgbClr val="7030A0"/>
                </a:solidFill>
              </a:rPr>
              <a:t>INDOSSARE LA TUTA (</a:t>
            </a:r>
            <a:r>
              <a:rPr lang="it-IT" sz="2000" b="1" u="sng" dirty="0" smtClean="0">
                <a:solidFill>
                  <a:srgbClr val="7030A0"/>
                </a:solidFill>
              </a:rPr>
              <a:t>NO GREMBIULE)</a:t>
            </a:r>
            <a:endParaRPr lang="it-IT" sz="2000" b="1" u="sng" dirty="0">
              <a:solidFill>
                <a:srgbClr val="7030A0"/>
              </a:solidFill>
            </a:endParaRPr>
          </a:p>
        </p:txBody>
      </p:sp>
      <p:pic>
        <p:nvPicPr>
          <p:cNvPr id="4" name="Segnaposto contenuto 3" descr="canstock398126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84168" y="1826800"/>
            <a:ext cx="2304255" cy="2250271"/>
          </a:xfrm>
        </p:spPr>
      </p:pic>
      <p:pic>
        <p:nvPicPr>
          <p:cNvPr id="1026" name="Picture 2" descr="C:\Users\Sara\Desktop\images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149080"/>
            <a:ext cx="2219325" cy="2066925"/>
          </a:xfrm>
          <a:prstGeom prst="rect">
            <a:avLst/>
          </a:prstGeom>
          <a:noFill/>
        </p:spPr>
      </p:pic>
      <p:pic>
        <p:nvPicPr>
          <p:cNvPr id="1027" name="Picture 3" descr="C:\Users\Sara\Desktop\Yoga_Bambini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628800"/>
            <a:ext cx="4752528" cy="507399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ra\Desktop\immagini per diapo\1761-PZ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3384376" cy="4373668"/>
          </a:xfrm>
          <a:prstGeom prst="rect">
            <a:avLst/>
          </a:prstGeom>
          <a:noFill/>
        </p:spPr>
      </p:pic>
      <p:sp>
        <p:nvSpPr>
          <p:cNvPr id="6" name="Fumetto 4 5"/>
          <p:cNvSpPr/>
          <p:nvPr/>
        </p:nvSpPr>
        <p:spPr>
          <a:xfrm>
            <a:off x="4499992" y="980728"/>
            <a:ext cx="4320480" cy="2088232"/>
          </a:xfrm>
          <a:prstGeom prst="cloudCallout">
            <a:avLst>
              <a:gd name="adj1" fmla="val -57844"/>
              <a:gd name="adj2" fmla="val 569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800" b="1" dirty="0" smtClean="0">
              <a:solidFill>
                <a:srgbClr val="002060"/>
              </a:solidFill>
            </a:endParaRPr>
          </a:p>
          <a:p>
            <a:pPr algn="ctr"/>
            <a:r>
              <a:rPr lang="it-IT" sz="2800" b="1" dirty="0" smtClean="0">
                <a:solidFill>
                  <a:srgbClr val="002060"/>
                </a:solidFill>
              </a:rPr>
              <a:t>ATTIVITA’ IRC</a:t>
            </a:r>
          </a:p>
          <a:p>
            <a:pPr algn="ctr"/>
            <a:endParaRPr lang="it-IT" sz="2800" b="1" dirty="0">
              <a:solidFill>
                <a:srgbClr val="002060"/>
              </a:solidFill>
            </a:endParaRPr>
          </a:p>
        </p:txBody>
      </p:sp>
      <p:pic>
        <p:nvPicPr>
          <p:cNvPr id="1027" name="Picture 3" descr="C:\Users\Sara\Desktop\immagini per diapo\asilini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356992"/>
            <a:ext cx="3810000" cy="2800350"/>
          </a:xfrm>
          <a:prstGeom prst="rect">
            <a:avLst/>
          </a:prstGeom>
          <a:noFill/>
        </p:spPr>
      </p:pic>
      <p:sp>
        <p:nvSpPr>
          <p:cNvPr id="8" name="Fumetto 4 7"/>
          <p:cNvSpPr/>
          <p:nvPr/>
        </p:nvSpPr>
        <p:spPr>
          <a:xfrm>
            <a:off x="467544" y="4437112"/>
            <a:ext cx="3744416" cy="2016224"/>
          </a:xfrm>
          <a:prstGeom prst="cloudCallout">
            <a:avLst>
              <a:gd name="adj1" fmla="val 75530"/>
              <a:gd name="adj2" fmla="val 1412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ATTIVITA’ </a:t>
            </a:r>
          </a:p>
          <a:p>
            <a:pPr algn="ctr"/>
            <a:r>
              <a:rPr lang="it-IT" sz="2800" dirty="0" smtClean="0"/>
              <a:t>ALTERNATIVA</a:t>
            </a:r>
          </a:p>
          <a:p>
            <a:pPr algn="ctr"/>
            <a:r>
              <a:rPr lang="it-IT" sz="1600" dirty="0" smtClean="0"/>
              <a:t>(CON L’INSEGNANTE </a:t>
            </a:r>
            <a:r>
              <a:rPr lang="it-IT" sz="1600" dirty="0" err="1" smtClean="0"/>
              <a:t>DI</a:t>
            </a:r>
            <a:r>
              <a:rPr lang="it-IT" sz="1600" dirty="0" smtClean="0"/>
              <a:t> SEZIONE)</a:t>
            </a:r>
            <a:endParaRPr lang="it-IT" sz="1600" dirty="0"/>
          </a:p>
        </p:txBody>
      </p:sp>
    </p:spTree>
  </p:cSld>
  <p:clrMapOvr>
    <a:masterClrMapping/>
  </p:clrMapOvr>
  <p:transition spd="med" advClick="0" advTm="7000">
    <p:zoom dir="in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11760" y="1988840"/>
            <a:ext cx="6048672" cy="4464496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it-IT" sz="18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it-IT" sz="3200" dirty="0" smtClean="0">
                <a:latin typeface="Calibri" pitchFamily="34" charset="0"/>
                <a:cs typeface="Calibri" pitchFamily="34" charset="0"/>
              </a:rPr>
              <a:t>MENSA:</a:t>
            </a:r>
            <a:br>
              <a:rPr lang="it-IT" sz="3200" dirty="0" smtClean="0">
                <a:latin typeface="Calibri" pitchFamily="34" charset="0"/>
                <a:cs typeface="Calibri" pitchFamily="34" charset="0"/>
              </a:rPr>
            </a:br>
            <a:r>
              <a:rPr lang="it-IT" sz="3200" dirty="0" smtClean="0">
                <a:latin typeface="Calibri" pitchFamily="34" charset="0"/>
                <a:cs typeface="Calibri" pitchFamily="34" charset="0"/>
              </a:rPr>
              <a:t> -  COMITATO MENSA</a:t>
            </a:r>
            <a:br>
              <a:rPr lang="it-IT" sz="3200" dirty="0" smtClean="0">
                <a:latin typeface="Calibri" pitchFamily="34" charset="0"/>
                <a:cs typeface="Calibri" pitchFamily="34" charset="0"/>
              </a:rPr>
            </a:br>
            <a:r>
              <a:rPr lang="it-IT" sz="3200" dirty="0" smtClean="0">
                <a:latin typeface="Calibri" pitchFamily="34" charset="0"/>
                <a:cs typeface="Calibri" pitchFamily="34" charset="0"/>
              </a:rPr>
              <a:t> - ALLERGIE ED INTOLLERANZE ALIMENTARI: PORTARE CERTIFICATO        MEDICO</a:t>
            </a:r>
            <a:br>
              <a:rPr lang="it-IT" sz="3200" dirty="0" smtClean="0">
                <a:latin typeface="Calibri" pitchFamily="34" charset="0"/>
                <a:cs typeface="Calibri" pitchFamily="34" charset="0"/>
              </a:rPr>
            </a:br>
            <a:r>
              <a:rPr lang="it-IT" sz="3200" dirty="0" smtClean="0">
                <a:latin typeface="Calibri" pitchFamily="34" charset="0"/>
                <a:cs typeface="Calibri" pitchFamily="34" charset="0"/>
              </a:rPr>
              <a:t>  - MOTIVI RELIGIOSI:  AUTOCERTIFICAZIONE</a:t>
            </a:r>
            <a:br>
              <a:rPr lang="it-IT" sz="3200" dirty="0" smtClean="0">
                <a:latin typeface="Calibri" pitchFamily="34" charset="0"/>
                <a:cs typeface="Calibri" pitchFamily="34" charset="0"/>
              </a:rPr>
            </a:br>
            <a:r>
              <a:rPr lang="it-IT" sz="3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it-IT" sz="3200" dirty="0" smtClean="0">
                <a:latin typeface="Calibri" pitchFamily="34" charset="0"/>
                <a:cs typeface="Calibri" pitchFamily="34" charset="0"/>
              </a:rPr>
            </a:br>
            <a:r>
              <a:rPr lang="it-IT" sz="3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it-IT" sz="3200" dirty="0" smtClean="0">
                <a:latin typeface="Calibri" pitchFamily="34" charset="0"/>
                <a:cs typeface="Calibri" pitchFamily="34" charset="0"/>
              </a:rPr>
            </a:br>
            <a:r>
              <a:rPr lang="it-IT" sz="3200" dirty="0" smtClean="0">
                <a:latin typeface="Calibri" pitchFamily="34" charset="0"/>
                <a:cs typeface="Calibri" pitchFamily="34" charset="0"/>
              </a:rPr>
              <a:t>FESTE </a:t>
            </a:r>
            <a:r>
              <a:rPr lang="it-IT" sz="3200" dirty="0" err="1" smtClean="0">
                <a:latin typeface="Calibri" pitchFamily="34" charset="0"/>
                <a:cs typeface="Calibri" pitchFamily="34" charset="0"/>
              </a:rPr>
              <a:t>DI</a:t>
            </a:r>
            <a:r>
              <a:rPr lang="it-IT" sz="3200" dirty="0" smtClean="0">
                <a:latin typeface="Calibri" pitchFamily="34" charset="0"/>
                <a:cs typeface="Calibri" pitchFamily="34" charset="0"/>
              </a:rPr>
              <a:t> COMPLEANNO: SONO GRADITE CARAMELLE, BISCOTTI CONFEZIONATI, CIOCCOLATINI</a:t>
            </a:r>
            <a:br>
              <a:rPr lang="it-IT" sz="3200" dirty="0" smtClean="0">
                <a:latin typeface="Calibri" pitchFamily="34" charset="0"/>
                <a:cs typeface="Calibri" pitchFamily="34" charset="0"/>
              </a:rPr>
            </a:br>
            <a:endParaRPr lang="it-IT" sz="32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55776" y="764704"/>
            <a:ext cx="6400800" cy="947712"/>
          </a:xfrm>
        </p:spPr>
        <p:txBody>
          <a:bodyPr/>
          <a:lstStyle/>
          <a:p>
            <a:r>
              <a:rPr lang="it-IT" sz="3600" dirty="0" smtClean="0"/>
              <a:t>INFORMAZIONI PRATICHE</a:t>
            </a:r>
          </a:p>
          <a:p>
            <a:endParaRPr lang="it-IT" dirty="0"/>
          </a:p>
        </p:txBody>
      </p:sp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800" dirty="0" smtClean="0">
                <a:solidFill>
                  <a:srgbClr val="FF0000"/>
                </a:solidFill>
              </a:rPr>
              <a:t>LE SEZIONI</a:t>
            </a:r>
            <a:endParaRPr lang="it-IT" sz="4800" dirty="0">
              <a:solidFill>
                <a:srgbClr val="FF0000"/>
              </a:solidFill>
            </a:endParaRPr>
          </a:p>
        </p:txBody>
      </p:sp>
      <p:sp>
        <p:nvSpPr>
          <p:cNvPr id="7" name="Esplosione 1 6"/>
          <p:cNvSpPr/>
          <p:nvPr/>
        </p:nvSpPr>
        <p:spPr>
          <a:xfrm>
            <a:off x="755576" y="1412776"/>
            <a:ext cx="2664296" cy="216024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err="1" smtClean="0">
                <a:solidFill>
                  <a:schemeClr val="tx1"/>
                </a:solidFill>
              </a:rPr>
              <a:t>SEZ</a:t>
            </a:r>
            <a:r>
              <a:rPr lang="it-IT" sz="3200" b="1" dirty="0" smtClean="0">
                <a:solidFill>
                  <a:schemeClr val="tx1"/>
                </a:solidFill>
              </a:rPr>
              <a:t>. A</a:t>
            </a:r>
            <a:endParaRPr lang="it-IT" sz="3200" b="1" dirty="0">
              <a:solidFill>
                <a:schemeClr val="tx1"/>
              </a:solidFill>
            </a:endParaRPr>
          </a:p>
        </p:txBody>
      </p:sp>
      <p:sp>
        <p:nvSpPr>
          <p:cNvPr id="8" name="Esplosione 1 7"/>
          <p:cNvSpPr/>
          <p:nvPr/>
        </p:nvSpPr>
        <p:spPr>
          <a:xfrm>
            <a:off x="4139952" y="980728"/>
            <a:ext cx="2664296" cy="2304256"/>
          </a:xfrm>
          <a:prstGeom prst="irregularSeal1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err="1" smtClean="0">
                <a:solidFill>
                  <a:schemeClr val="tx1"/>
                </a:solidFill>
              </a:rPr>
              <a:t>SEZ</a:t>
            </a:r>
            <a:r>
              <a:rPr lang="it-IT" sz="3200" b="1" dirty="0" smtClean="0">
                <a:solidFill>
                  <a:schemeClr val="tx1"/>
                </a:solidFill>
              </a:rPr>
              <a:t>. B</a:t>
            </a:r>
            <a:endParaRPr lang="it-IT" sz="3200" b="1" dirty="0">
              <a:solidFill>
                <a:schemeClr val="tx1"/>
              </a:solidFill>
            </a:endParaRPr>
          </a:p>
        </p:txBody>
      </p:sp>
      <p:sp>
        <p:nvSpPr>
          <p:cNvPr id="9" name="Esplosione 1 8"/>
          <p:cNvSpPr/>
          <p:nvPr/>
        </p:nvSpPr>
        <p:spPr>
          <a:xfrm>
            <a:off x="611560" y="3573016"/>
            <a:ext cx="2520280" cy="2160240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err="1" smtClean="0">
                <a:solidFill>
                  <a:schemeClr val="tx1"/>
                </a:solidFill>
              </a:rPr>
              <a:t>SEZ</a:t>
            </a:r>
            <a:r>
              <a:rPr lang="it-IT" sz="2800" b="1" dirty="0" smtClean="0">
                <a:solidFill>
                  <a:schemeClr val="tx1"/>
                </a:solidFill>
              </a:rPr>
              <a:t>. D</a:t>
            </a:r>
            <a:endParaRPr lang="it-IT" sz="2800" b="1" dirty="0">
              <a:solidFill>
                <a:schemeClr val="tx1"/>
              </a:solidFill>
            </a:endParaRPr>
          </a:p>
        </p:txBody>
      </p:sp>
      <p:sp>
        <p:nvSpPr>
          <p:cNvPr id="10" name="Esplosione 2 9"/>
          <p:cNvSpPr/>
          <p:nvPr/>
        </p:nvSpPr>
        <p:spPr>
          <a:xfrm>
            <a:off x="5652120" y="2276872"/>
            <a:ext cx="3491880" cy="2520280"/>
          </a:xfrm>
          <a:prstGeom prst="irregularSeal2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err="1" smtClean="0">
                <a:solidFill>
                  <a:schemeClr val="tx1"/>
                </a:solidFill>
              </a:rPr>
              <a:t>SEZ</a:t>
            </a:r>
            <a:r>
              <a:rPr lang="it-IT" sz="3200" b="1" dirty="0" smtClean="0">
                <a:solidFill>
                  <a:schemeClr val="tx1"/>
                </a:solidFill>
              </a:rPr>
              <a:t>. C</a:t>
            </a:r>
            <a:endParaRPr lang="it-IT" sz="3200" b="1" dirty="0">
              <a:solidFill>
                <a:schemeClr val="tx1"/>
              </a:solidFill>
            </a:endParaRPr>
          </a:p>
        </p:txBody>
      </p:sp>
      <p:sp>
        <p:nvSpPr>
          <p:cNvPr id="11" name="Esplosione 2 10"/>
          <p:cNvSpPr/>
          <p:nvPr/>
        </p:nvSpPr>
        <p:spPr>
          <a:xfrm>
            <a:off x="2771800" y="4193704"/>
            <a:ext cx="3384376" cy="2664296"/>
          </a:xfrm>
          <a:prstGeom prst="irregularSeal2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err="1" smtClean="0">
                <a:solidFill>
                  <a:schemeClr val="tx1"/>
                </a:solidFill>
              </a:rPr>
              <a:t>SEZ</a:t>
            </a:r>
            <a:r>
              <a:rPr lang="it-IT" sz="3200" b="1" dirty="0" smtClean="0">
                <a:solidFill>
                  <a:schemeClr val="tx1"/>
                </a:solidFill>
              </a:rPr>
              <a:t>. E</a:t>
            </a:r>
            <a:endParaRPr lang="it-IT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83768" y="548680"/>
            <a:ext cx="6048672" cy="532859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it-IT" sz="1800" dirty="0" smtClean="0">
                <a:effectLst/>
              </a:rPr>
              <a:t>- </a:t>
            </a:r>
            <a:r>
              <a:rPr lang="it-IT" sz="2800" dirty="0" smtClean="0">
                <a:effectLst/>
                <a:latin typeface="Calibri" pitchFamily="34" charset="0"/>
                <a:cs typeface="Calibri" pitchFamily="34" charset="0"/>
              </a:rPr>
              <a:t>ASSENZE PER MALATTIA O PER MOTIVI </a:t>
            </a:r>
            <a:r>
              <a:rPr lang="it-IT" sz="2800" dirty="0" err="1" smtClean="0">
                <a:effectLst/>
                <a:latin typeface="Calibri" pitchFamily="34" charset="0"/>
                <a:cs typeface="Calibri" pitchFamily="34" charset="0"/>
              </a:rPr>
              <a:t>DI</a:t>
            </a:r>
            <a:r>
              <a:rPr lang="it-IT" sz="2800" dirty="0" smtClean="0">
                <a:effectLst/>
                <a:latin typeface="Calibri" pitchFamily="34" charset="0"/>
                <a:cs typeface="Calibri" pitchFamily="34" charset="0"/>
              </a:rPr>
              <a:t> FAMIGLIA:</a:t>
            </a:r>
            <a:r>
              <a:rPr lang="it-IT" sz="220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br>
              <a:rPr lang="it-IT" sz="2200" dirty="0" smtClean="0">
                <a:effectLst/>
                <a:latin typeface="Calibri" pitchFamily="34" charset="0"/>
                <a:cs typeface="Calibri" pitchFamily="34" charset="0"/>
              </a:rPr>
            </a:br>
            <a:r>
              <a:rPr lang="it-IT" sz="2200" dirty="0" smtClean="0">
                <a:effectLst/>
                <a:latin typeface="Calibri" pitchFamily="34" charset="0"/>
                <a:cs typeface="Calibri" pitchFamily="34" charset="0"/>
              </a:rPr>
              <a:t>PORTARE GIUTIFICAZIONE SCRITTA</a:t>
            </a:r>
            <a:br>
              <a:rPr lang="it-IT" sz="2200" dirty="0" smtClean="0">
                <a:effectLst/>
                <a:latin typeface="Calibri" pitchFamily="34" charset="0"/>
                <a:cs typeface="Calibri" pitchFamily="34" charset="0"/>
              </a:rPr>
            </a:br>
            <a:r>
              <a:rPr lang="it-IT" sz="2200" dirty="0" smtClean="0"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it-IT" sz="2200" dirty="0" smtClean="0">
                <a:effectLst/>
                <a:latin typeface="Calibri" pitchFamily="34" charset="0"/>
                <a:cs typeface="Calibri" pitchFamily="34" charset="0"/>
              </a:rPr>
            </a:br>
            <a:r>
              <a:rPr lang="it-IT" sz="2200" dirty="0" smtClean="0">
                <a:effectLst/>
                <a:latin typeface="Calibri" pitchFamily="34" charset="0"/>
                <a:cs typeface="Calibri" pitchFamily="34" charset="0"/>
              </a:rPr>
              <a:t>- SI RACCOMANDA UNA </a:t>
            </a:r>
            <a:r>
              <a:rPr lang="it-IT" sz="2700" dirty="0" smtClean="0">
                <a:effectLst/>
                <a:latin typeface="Calibri" pitchFamily="34" charset="0"/>
                <a:cs typeface="Calibri" pitchFamily="34" charset="0"/>
              </a:rPr>
              <a:t>FREQUENZA REGOLARE</a:t>
            </a:r>
            <a:r>
              <a:rPr lang="it-IT" sz="2200" dirty="0" smtClean="0"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it-IT" sz="2200" dirty="0" smtClean="0">
                <a:effectLst/>
                <a:latin typeface="Calibri" pitchFamily="34" charset="0"/>
                <a:cs typeface="Calibri" pitchFamily="34" charset="0"/>
              </a:rPr>
            </a:br>
            <a:r>
              <a:rPr lang="it-IT" sz="2200" dirty="0" smtClean="0">
                <a:effectLst/>
                <a:latin typeface="Calibri" pitchFamily="34" charset="0"/>
                <a:cs typeface="Calibri" pitchFamily="34" charset="0"/>
              </a:rPr>
              <a:t>- </a:t>
            </a:r>
            <a:r>
              <a:rPr lang="it-IT" sz="3100" dirty="0" smtClean="0">
                <a:effectLst/>
                <a:latin typeface="Calibri" pitchFamily="34" charset="0"/>
                <a:cs typeface="Calibri" pitchFamily="34" charset="0"/>
              </a:rPr>
              <a:t>IN CASO </a:t>
            </a:r>
            <a:r>
              <a:rPr lang="it-IT" sz="3100" dirty="0" err="1" smtClean="0">
                <a:effectLst/>
                <a:latin typeface="Calibri" pitchFamily="34" charset="0"/>
                <a:cs typeface="Calibri" pitchFamily="34" charset="0"/>
              </a:rPr>
              <a:t>DI</a:t>
            </a:r>
            <a:r>
              <a:rPr lang="it-IT" sz="3100" dirty="0" smtClean="0">
                <a:effectLst/>
                <a:latin typeface="Calibri" pitchFamily="34" charset="0"/>
                <a:cs typeface="Calibri" pitchFamily="34" charset="0"/>
              </a:rPr>
              <a:t> PIDOCCHI</a:t>
            </a:r>
            <a:r>
              <a:rPr lang="it-IT" sz="2200" dirty="0" smtClean="0">
                <a:effectLst/>
                <a:latin typeface="Calibri" pitchFamily="34" charset="0"/>
                <a:cs typeface="Calibri" pitchFamily="34" charset="0"/>
              </a:rPr>
              <a:t>: VEDERE PROTOCOLLO OPERATIVO PER LA PREVENZIONE DELLA PEDICULOSI</a:t>
            </a:r>
            <a:br>
              <a:rPr lang="it-IT" sz="2200" dirty="0" smtClean="0">
                <a:effectLst/>
                <a:latin typeface="Calibri" pitchFamily="34" charset="0"/>
                <a:cs typeface="Calibri" pitchFamily="34" charset="0"/>
              </a:rPr>
            </a:br>
            <a:r>
              <a:rPr lang="it-IT" sz="2200" dirty="0" smtClean="0"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it-IT" sz="2200" dirty="0" smtClean="0">
                <a:effectLst/>
                <a:latin typeface="Calibri" pitchFamily="34" charset="0"/>
                <a:cs typeface="Calibri" pitchFamily="34" charset="0"/>
              </a:rPr>
            </a:br>
            <a:r>
              <a:rPr lang="it-IT" sz="2200" dirty="0" smtClean="0">
                <a:effectLst/>
                <a:latin typeface="Calibri" pitchFamily="34" charset="0"/>
                <a:cs typeface="Calibri" pitchFamily="34" charset="0"/>
              </a:rPr>
              <a:t>- </a:t>
            </a:r>
            <a:r>
              <a:rPr lang="it-IT" sz="3100" dirty="0" smtClean="0">
                <a:effectLst/>
                <a:latin typeface="Calibri" pitchFamily="34" charset="0"/>
                <a:cs typeface="Calibri" pitchFamily="34" charset="0"/>
              </a:rPr>
              <a:t>CAMBI</a:t>
            </a:r>
            <a:r>
              <a:rPr lang="it-IT" sz="2200" dirty="0" smtClean="0">
                <a:effectLst/>
                <a:latin typeface="Calibri" pitchFamily="34" charset="0"/>
                <a:cs typeface="Calibri" pitchFamily="34" charset="0"/>
              </a:rPr>
              <a:t> : PORTARE INDUMENTI PER IL CAMBIO (a seconda della stagione) CONTRASSEGNATI DAL NOME </a:t>
            </a:r>
            <a:br>
              <a:rPr lang="it-IT" sz="2200" dirty="0" smtClean="0">
                <a:effectLst/>
                <a:latin typeface="Calibri" pitchFamily="34" charset="0"/>
                <a:cs typeface="Calibri" pitchFamily="34" charset="0"/>
              </a:rPr>
            </a:br>
            <a:r>
              <a:rPr lang="it-IT" sz="2200" dirty="0" smtClean="0"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it-IT" sz="2200" dirty="0" smtClean="0">
                <a:effectLst/>
                <a:latin typeface="Calibri" pitchFamily="34" charset="0"/>
                <a:cs typeface="Calibri" pitchFamily="34" charset="0"/>
              </a:rPr>
            </a:br>
            <a:r>
              <a:rPr lang="it-IT" sz="2200" dirty="0" smtClean="0">
                <a:effectLst/>
                <a:latin typeface="Calibri" pitchFamily="34" charset="0"/>
                <a:cs typeface="Calibri" pitchFamily="34" charset="0"/>
              </a:rPr>
              <a:t>- </a:t>
            </a:r>
            <a:r>
              <a:rPr lang="it-IT" sz="3600" dirty="0" smtClean="0">
                <a:effectLst/>
                <a:latin typeface="Calibri" pitchFamily="34" charset="0"/>
                <a:cs typeface="Calibri" pitchFamily="34" charset="0"/>
              </a:rPr>
              <a:t>CONTRASSEGNARE</a:t>
            </a:r>
            <a:r>
              <a:rPr lang="it-IT" sz="2200" dirty="0" smtClean="0">
                <a:effectLst/>
                <a:latin typeface="Calibri" pitchFamily="34" charset="0"/>
                <a:cs typeface="Calibri" pitchFamily="34" charset="0"/>
              </a:rPr>
              <a:t> : zainetto, asciugamano, bavagliolo, coperta, federa</a:t>
            </a:r>
            <a:br>
              <a:rPr lang="it-IT" sz="2200" dirty="0" smtClean="0">
                <a:effectLst/>
                <a:latin typeface="Calibri" pitchFamily="34" charset="0"/>
                <a:cs typeface="Calibri" pitchFamily="34" charset="0"/>
              </a:rPr>
            </a:br>
            <a:r>
              <a:rPr lang="it-IT" sz="2200" dirty="0" smtClean="0">
                <a:effectLst/>
                <a:latin typeface="Calibri" pitchFamily="34" charset="0"/>
                <a:cs typeface="Calibri" pitchFamily="34" charset="0"/>
              </a:rPr>
              <a:t>vestiario: semplice e pratico </a:t>
            </a:r>
            <a:r>
              <a:rPr lang="it-IT" sz="2000" dirty="0" smtClean="0">
                <a:effectLst/>
              </a:rPr>
              <a:t/>
            </a:r>
            <a:br>
              <a:rPr lang="it-IT" sz="2000" dirty="0" smtClean="0">
                <a:effectLst/>
              </a:rPr>
            </a:br>
            <a:r>
              <a:rPr lang="it-IT" sz="2000" dirty="0" smtClean="0">
                <a:effectLst/>
              </a:rPr>
              <a:t/>
            </a:r>
            <a:br>
              <a:rPr lang="it-IT" sz="2000" dirty="0" smtClean="0">
                <a:effectLst/>
              </a:rPr>
            </a:br>
            <a:r>
              <a:rPr lang="it-IT" sz="2000" b="0" dirty="0" smtClean="0"/>
              <a:t/>
            </a:r>
            <a:br>
              <a:rPr lang="it-IT" sz="2000" b="0" dirty="0" smtClean="0"/>
            </a:br>
            <a:r>
              <a:rPr lang="it-IT" sz="2000" b="0" dirty="0" smtClean="0"/>
              <a:t/>
            </a:r>
            <a:br>
              <a:rPr lang="it-IT" sz="2000" b="0" dirty="0" smtClean="0"/>
            </a:br>
            <a:endParaRPr lang="it-IT" sz="2000" b="0" dirty="0"/>
          </a:p>
        </p:txBody>
      </p:sp>
    </p:spTree>
  </p:cSld>
  <p:clrMapOvr>
    <a:masterClrMapping/>
  </p:clrMapOvr>
  <p:transition spd="med"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STRUMENTI PER IL DIALOGO SCUOLA FAMIGLIA</a:t>
            </a:r>
            <a:endParaRPr lang="it-IT" dirty="0"/>
          </a:p>
        </p:txBody>
      </p:sp>
      <p:sp>
        <p:nvSpPr>
          <p:cNvPr id="4" name="Stella a 7 punte 3"/>
          <p:cNvSpPr/>
          <p:nvPr/>
        </p:nvSpPr>
        <p:spPr>
          <a:xfrm>
            <a:off x="5220072" y="1196752"/>
            <a:ext cx="3384376" cy="3024336"/>
          </a:xfrm>
          <a:prstGeom prst="star7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b="1" dirty="0" smtClean="0"/>
          </a:p>
          <a:p>
            <a:pPr algn="ctr"/>
            <a:r>
              <a:rPr lang="it-IT" sz="2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COLLOQUI INDIVIDUALI</a:t>
            </a:r>
          </a:p>
          <a:p>
            <a:pPr algn="ctr"/>
            <a:r>
              <a:rPr lang="it-IT" sz="2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(non portare i bambini)</a:t>
            </a:r>
          </a:p>
          <a:p>
            <a:pPr algn="ctr"/>
            <a:endParaRPr lang="it-IT" sz="2000" b="1" dirty="0"/>
          </a:p>
        </p:txBody>
      </p:sp>
      <p:sp>
        <p:nvSpPr>
          <p:cNvPr id="5" name="Stella a 7 punte 4"/>
          <p:cNvSpPr/>
          <p:nvPr/>
        </p:nvSpPr>
        <p:spPr>
          <a:xfrm rot="715691">
            <a:off x="920881" y="1455239"/>
            <a:ext cx="4253959" cy="3437579"/>
          </a:xfrm>
          <a:prstGeom prst="star7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b="1" dirty="0" smtClean="0"/>
          </a:p>
          <a:p>
            <a:pPr algn="ctr"/>
            <a:r>
              <a:rPr lang="it-IT" sz="28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ASSEMBLEA</a:t>
            </a:r>
          </a:p>
          <a:p>
            <a:pPr algn="ctr"/>
            <a:r>
              <a:rPr lang="it-IT" sz="28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DI</a:t>
            </a:r>
            <a:r>
              <a:rPr lang="it-IT" sz="28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INIZIO </a:t>
            </a:r>
          </a:p>
          <a:p>
            <a:pPr algn="ctr"/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ANNO</a:t>
            </a:r>
          </a:p>
          <a:p>
            <a:pPr algn="ctr"/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(INCONTRO, CONFRONTO, CONDIVISIONE)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it-IT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619672" y="5157192"/>
            <a:ext cx="3888432" cy="14401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LE INSEGNANTI SONO DISPONIBILI AL CONFRONTO E AL DIALOGO </a:t>
            </a:r>
          </a:p>
          <a:p>
            <a:pPr algn="ctr"/>
            <a:r>
              <a:rPr lang="it-IT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	</a:t>
            </a:r>
            <a:endParaRPr lang="it-IT" sz="2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7" name="Picture 1" descr="C:\Users\Sara\Desktop\immagini per diapo\j034329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311140"/>
            <a:ext cx="2016224" cy="20267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03648" y="120658"/>
            <a:ext cx="6984776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Per andare a scuola ho bisogno </a:t>
            </a:r>
            <a:r>
              <a:rPr kumimoji="0" lang="it-IT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di…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Un grembiule da indossare tutti i giorni (escluso il giorno di attività motoria)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MATERIALE AD USO PERSONALE: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Borsa o zainetto con: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Bavagliolo con elastico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Asciugamano piccolo con fettuccia per appenderlo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Un cambio completo (mutandine, canottiera, calze, pantaloni, maglia) da lasciare a scuola ed adeguare a seconda della stagione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Una maglia mezze maniche ampia o grembiule di stoffa per pittura (no plastica)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Scarpe da ricambio da lasciare a scuola per la brutta stagione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Golfino da lasciare a scuola per le uscite in giardino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Lenzuolino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o coperta leggera e piccolo cuscino con federa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Non portare il </a:t>
            </a:r>
            <a:r>
              <a:rPr kumimoji="0" 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lenzuolino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da sotto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NON occorre la brandina 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Il materiale ad uso personale deve essere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contrassegnato con </a:t>
            </a:r>
            <a:r>
              <a:rPr kumimoji="0" lang="it-IT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NOME e COGNOME ben visibile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Una confezione grande di salviette umidificate per bambini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Una confezione di rotoli di carta da cucina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N 4 fotografie formato tessera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Una risma di carta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4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Una cartellina con elastico per raccogliere i lavori di Religione Cattolica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ARRIVEDERCI A SETTEMBRE</a:t>
            </a:r>
            <a:endParaRPr lang="it-IT" dirty="0"/>
          </a:p>
        </p:txBody>
      </p:sp>
      <p:pic>
        <p:nvPicPr>
          <p:cNvPr id="3" name="Immagine 2" descr="C:\Users\Sara\Desktop\download 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492896"/>
            <a:ext cx="698477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PERSONALE SCOLASTICO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7" name="Ovale 6"/>
          <p:cNvSpPr/>
          <p:nvPr/>
        </p:nvSpPr>
        <p:spPr>
          <a:xfrm>
            <a:off x="827584" y="1916832"/>
            <a:ext cx="3456384" cy="288032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C00000"/>
                </a:solidFill>
              </a:rPr>
              <a:t> INSEGNANTI  </a:t>
            </a:r>
          </a:p>
          <a:p>
            <a:pPr algn="ctr"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C00000"/>
                </a:solidFill>
              </a:rPr>
              <a:t>INSEGNANTI </a:t>
            </a:r>
            <a:r>
              <a:rPr lang="it-IT" sz="2400" b="1" dirty="0" err="1" smtClean="0">
                <a:solidFill>
                  <a:srgbClr val="C00000"/>
                </a:solidFill>
              </a:rPr>
              <a:t>DI</a:t>
            </a:r>
            <a:r>
              <a:rPr lang="it-IT" sz="2400" b="1" dirty="0" smtClean="0">
                <a:solidFill>
                  <a:srgbClr val="C00000"/>
                </a:solidFill>
              </a:rPr>
              <a:t> SOSTEGNO</a:t>
            </a:r>
          </a:p>
          <a:p>
            <a:pPr algn="ctr"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C00000"/>
                </a:solidFill>
              </a:rPr>
              <a:t>ASSISTENTI ALLE AUTONOMIE</a:t>
            </a:r>
            <a:endParaRPr lang="it-IT" sz="2400" b="1" dirty="0">
              <a:solidFill>
                <a:srgbClr val="C00000"/>
              </a:solidFill>
            </a:endParaRPr>
          </a:p>
        </p:txBody>
      </p:sp>
      <p:sp>
        <p:nvSpPr>
          <p:cNvPr id="8" name="Ovale 7"/>
          <p:cNvSpPr/>
          <p:nvPr/>
        </p:nvSpPr>
        <p:spPr>
          <a:xfrm>
            <a:off x="5004048" y="1556792"/>
            <a:ext cx="3744416" cy="252028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rgbClr val="002060"/>
                </a:solidFill>
              </a:rPr>
              <a:t>COLLABORATRICI SCOLASTICHE</a:t>
            </a:r>
            <a:endParaRPr lang="it-IT" sz="2000" b="1" dirty="0">
              <a:solidFill>
                <a:srgbClr val="002060"/>
              </a:solidFill>
            </a:endParaRPr>
          </a:p>
        </p:txBody>
      </p:sp>
      <p:sp>
        <p:nvSpPr>
          <p:cNvPr id="9" name="Ovale 8"/>
          <p:cNvSpPr/>
          <p:nvPr/>
        </p:nvSpPr>
        <p:spPr>
          <a:xfrm>
            <a:off x="4139952" y="4365104"/>
            <a:ext cx="3024336" cy="208823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/>
              <a:t>CUOCHE</a:t>
            </a:r>
            <a:endParaRPr lang="it-IT" sz="3200" b="1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metto 2 3"/>
          <p:cNvSpPr/>
          <p:nvPr/>
        </p:nvSpPr>
        <p:spPr>
          <a:xfrm rot="223397">
            <a:off x="2158149" y="5241720"/>
            <a:ext cx="4860709" cy="1218119"/>
          </a:xfrm>
          <a:prstGeom prst="wedgeRoundRect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 smtClean="0">
                <a:solidFill>
                  <a:schemeClr val="accent3">
                    <a:lumMod val="50000"/>
                  </a:schemeClr>
                </a:solidFill>
              </a:rPr>
              <a:t>FUNZIONAMENTO DELLA SCUOLA</a:t>
            </a:r>
            <a:endParaRPr lang="it-IT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Freccia bidirezionale orizzontale 7"/>
          <p:cNvSpPr/>
          <p:nvPr/>
        </p:nvSpPr>
        <p:spPr>
          <a:xfrm>
            <a:off x="2843808" y="548680"/>
            <a:ext cx="6300192" cy="3096344"/>
          </a:xfrm>
          <a:prstGeom prst="leftRightArrow">
            <a:avLst>
              <a:gd name="adj1" fmla="val 50000"/>
              <a:gd name="adj2" fmla="val 46365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smtClean="0">
                <a:solidFill>
                  <a:srgbClr val="FFFF00"/>
                </a:solidFill>
              </a:rPr>
              <a:t>PROGETTO INSERIMENTO </a:t>
            </a:r>
          </a:p>
          <a:p>
            <a:pPr algn="ctr"/>
            <a:r>
              <a:rPr lang="it-IT" sz="3600" dirty="0" smtClean="0">
                <a:solidFill>
                  <a:srgbClr val="FFFF00"/>
                </a:solidFill>
              </a:rPr>
              <a:t>ED ACCOGLIENZA</a:t>
            </a:r>
            <a:endParaRPr lang="it-IT" sz="3600" dirty="0">
              <a:solidFill>
                <a:srgbClr val="FFFF00"/>
              </a:solidFill>
            </a:endParaRPr>
          </a:p>
        </p:txBody>
      </p:sp>
      <p:sp>
        <p:nvSpPr>
          <p:cNvPr id="6" name="Elaborazione alternativa 5"/>
          <p:cNvSpPr/>
          <p:nvPr/>
        </p:nvSpPr>
        <p:spPr>
          <a:xfrm>
            <a:off x="179512" y="3429000"/>
            <a:ext cx="3816424" cy="1440160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 smtClean="0">
                <a:solidFill>
                  <a:srgbClr val="00B0F0"/>
                </a:solidFill>
              </a:rPr>
              <a:t>PRINCIPI E FINALITA’ </a:t>
            </a:r>
            <a:endParaRPr lang="it-IT" sz="3600" b="1" dirty="0">
              <a:solidFill>
                <a:srgbClr val="00B0F0"/>
              </a:solidFill>
            </a:endParaRPr>
          </a:p>
        </p:txBody>
      </p:sp>
      <p:sp>
        <p:nvSpPr>
          <p:cNvPr id="7" name="Arrotonda singolo angolo rettangolo 6"/>
          <p:cNvSpPr/>
          <p:nvPr/>
        </p:nvSpPr>
        <p:spPr>
          <a:xfrm>
            <a:off x="4860032" y="3717032"/>
            <a:ext cx="3816424" cy="1296144"/>
          </a:xfrm>
          <a:prstGeom prst="round1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rgbClr val="00B0F0"/>
                </a:solidFill>
              </a:rPr>
              <a:t>ORGANIZZAZIONE </a:t>
            </a:r>
          </a:p>
          <a:p>
            <a:pPr algn="ctr"/>
            <a:r>
              <a:rPr lang="it-IT" sz="2800" b="1" dirty="0" smtClean="0">
                <a:solidFill>
                  <a:srgbClr val="00B0F0"/>
                </a:solidFill>
              </a:rPr>
              <a:t>SCOLASTICA</a:t>
            </a:r>
            <a:endParaRPr lang="it-IT" sz="2800" b="1" dirty="0">
              <a:solidFill>
                <a:srgbClr val="00B0F0"/>
              </a:solidFill>
            </a:endParaRPr>
          </a:p>
        </p:txBody>
      </p:sp>
      <p:sp>
        <p:nvSpPr>
          <p:cNvPr id="9" name="Fumetto 3 8"/>
          <p:cNvSpPr/>
          <p:nvPr/>
        </p:nvSpPr>
        <p:spPr>
          <a:xfrm rot="20168931">
            <a:off x="-18125" y="207738"/>
            <a:ext cx="3416176" cy="2237058"/>
          </a:xfrm>
          <a:prstGeom prst="wedgeEllipseCallout">
            <a:avLst>
              <a:gd name="adj1" fmla="val 6926"/>
              <a:gd name="adj2" fmla="val 752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 LA   SCUOLA DELL’INFANZIA</a:t>
            </a:r>
          </a:p>
          <a:p>
            <a:pPr algn="ctr"/>
            <a:endParaRPr lang="it-IT" dirty="0"/>
          </a:p>
        </p:txBody>
      </p:sp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025618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 </a:t>
            </a:r>
            <a:br>
              <a:rPr lang="it-IT" dirty="0" smtClean="0"/>
            </a:br>
            <a:r>
              <a:rPr lang="it-IT" sz="3100" b="1" dirty="0" smtClean="0">
                <a:solidFill>
                  <a:srgbClr val="00B050"/>
                </a:solidFill>
              </a:rPr>
              <a:t>  </a:t>
            </a:r>
            <a:r>
              <a:rPr lang="it-IT" sz="3100" b="1" dirty="0" smtClean="0"/>
              <a:t/>
            </a:r>
            <a:br>
              <a:rPr lang="it-IT" sz="3100" b="1" dirty="0" smtClean="0"/>
            </a:br>
            <a:r>
              <a:rPr lang="it-IT" sz="2800" dirty="0" smtClean="0"/>
              <a:t/>
            </a:r>
            <a:br>
              <a:rPr lang="it-IT" sz="2800" dirty="0" smtClean="0"/>
            </a:br>
            <a:endParaRPr lang="it-IT" dirty="0"/>
          </a:p>
        </p:txBody>
      </p:sp>
      <p:pic>
        <p:nvPicPr>
          <p:cNvPr id="4" name="Segnaposto contenuto 3" descr="images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5373216"/>
            <a:ext cx="3528393" cy="1265981"/>
          </a:xfrm>
        </p:spPr>
      </p:pic>
      <p:sp>
        <p:nvSpPr>
          <p:cNvPr id="7" name="Rettangolo 6"/>
          <p:cNvSpPr/>
          <p:nvPr/>
        </p:nvSpPr>
        <p:spPr>
          <a:xfrm>
            <a:off x="539552" y="1772816"/>
            <a:ext cx="2808312" cy="345638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Primo segmento del percorso scolastico che concorre all’evoluzione culturale, sociale ed economica del Paese</a:t>
            </a:r>
            <a:endParaRPr lang="it-IT" sz="28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779912" y="2780928"/>
            <a:ext cx="5112568" cy="33123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Si rivolge ai bambini e alle bambine dai 3 ai 6 anni di età ed è la risposta ai loro diritto all’educazione e alla cura, in coerenza con i principi presenti nella Costituzione Italiana, nella convenzione dei diritti dell’infanzia, e nei documenti dell’Unione Europea. Lo affermano le </a:t>
            </a:r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ndicazioni </a:t>
            </a:r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Nazionali sul curricolo della scuola dell’infanzia e del primo ciclo dell’istruzione</a:t>
            </a:r>
            <a:endParaRPr lang="it-IT" sz="2000" b="1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Fumetto 4 5"/>
          <p:cNvSpPr/>
          <p:nvPr/>
        </p:nvSpPr>
        <p:spPr>
          <a:xfrm>
            <a:off x="3635896" y="188640"/>
            <a:ext cx="3635896" cy="2403648"/>
          </a:xfrm>
          <a:prstGeom prst="cloudCallout">
            <a:avLst>
              <a:gd name="adj1" fmla="val -52785"/>
              <a:gd name="adj2" fmla="val 5588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LA SCUOLA DELL’INFANZIA NEL SISTEMA SCOLASTICO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contenuto 3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11376">
            <a:off x="829716" y="803531"/>
            <a:ext cx="3659701" cy="2592288"/>
          </a:xfrm>
          <a:prstGeom prst="rect">
            <a:avLst/>
          </a:prstGeom>
        </p:spPr>
      </p:pic>
      <p:sp>
        <p:nvSpPr>
          <p:cNvPr id="7" name="Cornice 6"/>
          <p:cNvSpPr/>
          <p:nvPr/>
        </p:nvSpPr>
        <p:spPr>
          <a:xfrm>
            <a:off x="3851920" y="2996952"/>
            <a:ext cx="4608512" cy="352839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La scuola dell’infanzia non è da considerarsi come luogo più o meno improvvisato per il “ parcheggio dei figli”, ma come vero  e proprio ambiente di apprendimento e socializzazione</a:t>
            </a:r>
            <a:endParaRPr lang="it-IT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Ovale 8"/>
          <p:cNvSpPr/>
          <p:nvPr/>
        </p:nvSpPr>
        <p:spPr>
          <a:xfrm>
            <a:off x="4716016" y="404664"/>
            <a:ext cx="3816424" cy="22322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La scuola dell’infanzia riveste notevole importanza NELLA FORMAZIONE DELL’UOMO E DEL FUTURO CITTADINO</a:t>
            </a:r>
            <a:endParaRPr lang="it-IT" sz="20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ages (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88640"/>
            <a:ext cx="4968552" cy="3594672"/>
          </a:xfrm>
        </p:spPr>
      </p:pic>
      <p:sp>
        <p:nvSpPr>
          <p:cNvPr id="5" name="Rettangolo 4"/>
          <p:cNvSpPr/>
          <p:nvPr/>
        </p:nvSpPr>
        <p:spPr>
          <a:xfrm>
            <a:off x="3851920" y="3789040"/>
            <a:ext cx="4608512" cy="25922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E’ il luogo ideale per soddisfare il bisogno fondamentale di ogni bambino che è quello di “CRESCERE” in modo progressivo ed equilibrato. Tale bisogno riassume in sé tutti gli altri bisogni:</a:t>
            </a:r>
          </a:p>
          <a:p>
            <a:pPr algn="ctr">
              <a:buFont typeface="Wingdings" pitchFamily="2" charset="2"/>
              <a:buChar char="§"/>
            </a:pPr>
            <a:r>
              <a:rPr lang="it-IT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Psicomotori e ludici</a:t>
            </a:r>
          </a:p>
          <a:p>
            <a:pPr algn="ctr">
              <a:buFont typeface="Wingdings" pitchFamily="2" charset="2"/>
              <a:buChar char="§"/>
            </a:pPr>
            <a:r>
              <a:rPr lang="it-IT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Espressivi e comunicazionali</a:t>
            </a:r>
          </a:p>
          <a:p>
            <a:pPr algn="ctr">
              <a:buFont typeface="Wingdings" pitchFamily="2" charset="2"/>
              <a:buChar char="§"/>
            </a:pPr>
            <a:r>
              <a:rPr lang="it-IT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Socio- affettivi ed emotivi</a:t>
            </a:r>
          </a:p>
          <a:p>
            <a:pPr algn="ctr">
              <a:buFont typeface="Wingdings" pitchFamily="2" charset="2"/>
              <a:buChar char="§"/>
            </a:pPr>
            <a:r>
              <a:rPr lang="it-IT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Cognitivi</a:t>
            </a:r>
            <a:endParaRPr lang="it-IT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zio">
  <a:themeElements>
    <a:clrScheme name="Solstiz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z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1568</TotalTime>
  <Words>1799</Words>
  <Application>Microsoft Office PowerPoint</Application>
  <PresentationFormat>Presentazione su schermo (4:3)</PresentationFormat>
  <Paragraphs>203</Paragraphs>
  <Slides>43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43</vt:i4>
      </vt:variant>
    </vt:vector>
  </HeadingPairs>
  <TitlesOfParts>
    <vt:vector size="44" baseType="lpstr">
      <vt:lpstr>Solstizio</vt:lpstr>
      <vt:lpstr>SCUOLA DELL’INFANZIA</vt:lpstr>
      <vt:lpstr>Progetto  INSERIMENTO ED ACCOGLIENZA “C’E’ UNA SCUOLA CHE TI ASPETTA”</vt:lpstr>
      <vt:lpstr>Se il bambino è sereno, è disposto ad accettare quello che “il nuovo mondo” (la scuola) gli propone.</vt:lpstr>
      <vt:lpstr>LE SEZIONI</vt:lpstr>
      <vt:lpstr>PERSONALE SCOLASTICO</vt:lpstr>
      <vt:lpstr>Diapositiva 6</vt:lpstr>
      <vt:lpstr>      </vt:lpstr>
      <vt:lpstr>Diapositiva 8</vt:lpstr>
      <vt:lpstr>Diapositiva 9</vt:lpstr>
      <vt:lpstr>FINALITA’ DELLA SCUOLA DELL’INFANZIA</vt:lpstr>
      <vt:lpstr>Diapositiva 11</vt:lpstr>
      <vt:lpstr>Diapositiva 12</vt:lpstr>
      <vt:lpstr>Diapositiva 13</vt:lpstr>
      <vt:lpstr>Diapositiva 14</vt:lpstr>
      <vt:lpstr>APPRENDIMENTO E GIOCO  Le attività  proposte vengono strutturate in relazione ai campi d'esperienza, ossia obiettivi di apprendimento da conseguire nell’arco dei tre anni  </vt:lpstr>
      <vt:lpstr>Diapositiva 16</vt:lpstr>
      <vt:lpstr>Diapositiva 17</vt:lpstr>
      <vt:lpstr>Diapositiva 18</vt:lpstr>
      <vt:lpstr>Il progetto prevede un graduale e sereno passaggio dei bambini dall’ambiente familiare a quello scolastico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Atteggiamenti che provocano insicurezza nel bambino</vt:lpstr>
      <vt:lpstr> periodo di attuazione del progetto (Settembre/Ottobre)   l’organizzazione scolastica si adeguerà ai ritmi di adattamento e di inserimento dei bambini; progetto formativo con finalità ed obiettivi definiti (AMICIZIA-CONDIVISIONE)</vt:lpstr>
      <vt:lpstr>Diapositiva 29</vt:lpstr>
      <vt:lpstr> FUNZIONAMENTO DELLA SCUOLA DELL’INFANZIA </vt:lpstr>
      <vt:lpstr>Diapositiva 31</vt:lpstr>
      <vt:lpstr>Organizzazione scolastica</vt:lpstr>
      <vt:lpstr>E’ ORA TUTTI IN BAGNO</vt:lpstr>
      <vt:lpstr>    H 10.15-10.30  BREVE PAUSA SPUNTINO:  (FRUTTA DI STAGIONE, BUDINO, YOGURT..)   </vt:lpstr>
      <vt:lpstr>H11.30:TUTTI IN BAGNO   E POI.. ALLE 11.45 A TAVOLA</vt:lpstr>
      <vt:lpstr>H 14.00: E’ L’ORA DELLA NANNA </vt:lpstr>
      <vt:lpstr>EDUCAZIONE MOTORIA  ( UN GIORNO A SETTIMANA)  INDOSSARE LA TUTA (NO GREMBIULE)</vt:lpstr>
      <vt:lpstr>Diapositiva 38</vt:lpstr>
      <vt:lpstr>  MENSA:  -  COMITATO MENSA  - ALLERGIE ED INTOLLERANZE ALIMENTARI: PORTARE CERTIFICATO        MEDICO   - MOTIVI RELIGIOSI:  AUTOCERTIFICAZIONE   FESTE DI COMPLEANNO: SONO GRADITE CARAMELLE, BISCOTTI CONFEZIONATI, CIOCCOLATINI </vt:lpstr>
      <vt:lpstr>- ASSENZE PER MALATTIA O PER MOTIVI DI FAMIGLIA:  PORTARE GIUTIFICAZIONE SCRITTA  - SI RACCOMANDA UNA FREQUENZA REGOLARE - IN CASO DI PIDOCCHI: VEDERE PROTOCOLLO OPERATIVO PER LA PREVENZIONE DELLA PEDICULOSI  - CAMBI : PORTARE INDUMENTI PER IL CAMBIO (a seconda della stagione) CONTRASSEGNATI DAL NOME   - CONTRASSEGNARE : zainetto, asciugamano, bavagliolo, coperta, federa vestiario: semplice e pratico     </vt:lpstr>
      <vt:lpstr>STRUMENTI PER IL DIALOGO SCUOLA FAMIGLIA</vt:lpstr>
      <vt:lpstr>Diapositiva 42</vt:lpstr>
      <vt:lpstr>ARRIVEDERCI A SETTEMBRE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SCUOLA DELL’INFANZIA ANNO SCOALSTICO 2017/2018</dc:title>
  <dc:creator>Sara</dc:creator>
  <cp:lastModifiedBy>Sara</cp:lastModifiedBy>
  <cp:revision>181</cp:revision>
  <dcterms:created xsi:type="dcterms:W3CDTF">2017-10-16T19:45:16Z</dcterms:created>
  <dcterms:modified xsi:type="dcterms:W3CDTF">2019-06-09T18:45:55Z</dcterms:modified>
</cp:coreProperties>
</file>