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9"/>
  </p:notesMasterIdLst>
  <p:sldIdLst>
    <p:sldId id="256" r:id="rId2"/>
    <p:sldId id="257" r:id="rId3"/>
    <p:sldId id="264" r:id="rId4"/>
    <p:sldId id="265" r:id="rId5"/>
    <p:sldId id="266" r:id="rId6"/>
    <p:sldId id="267" r:id="rId7"/>
    <p:sldId id="268" r:id="rId8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0000"/>
    <a:srgbClr val="FFFF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4" autoAdjust="0"/>
    <p:restoredTop sz="94635" autoAdjust="0"/>
  </p:normalViewPr>
  <p:slideViewPr>
    <p:cSldViewPr>
      <p:cViewPr>
        <p:scale>
          <a:sx n="73" d="100"/>
          <a:sy n="73" d="100"/>
        </p:scale>
        <p:origin x="-1470" y="-4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515F389C-40C2-42B7-8B4C-40E564A1E9F7}" type="datetimeFigureOut">
              <a:rPr lang="it-IT"/>
              <a:pPr>
                <a:defRPr/>
              </a:pPr>
              <a:t>13/03/2015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D49BC98C-B277-40EC-AA83-6A480142AC1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16387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6B60564-D73A-4003-B621-C1860CF150E6}" type="slidenum">
              <a:rPr lang="it-IT" smtClean="0">
                <a:cs typeface="Arial" charset="0"/>
              </a:rPr>
              <a:pPr/>
              <a:t>2</a:t>
            </a:fld>
            <a:endParaRPr lang="it-IT" smtClean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nettore 1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9" name="Titolo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5" name="Segnaposto data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Segnaposto numero diapositiva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6D65AE-E256-4CCE-BC52-666015627916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Segnaposto piè di pagina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ED6A7E-3630-4BC9-9C9C-1E1CD20E6D1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D1C3B5-65D0-47EF-BB78-A09EF9EC66D1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olo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27" name="Segnaposto contenuto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Segnaposto piè di pagina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Segnaposto numero diapositiva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F9C015-56DD-4D28-ABF7-301CCACDA49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nettore 1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" name="Segnaposto testo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Titolo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5" name="Segnaposto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Segnaposto piè di pagina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9" name="Segnaposto numero diapositiva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0C1622-1F31-41CA-9BD6-79521E5EA9A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olo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14" name="Segnaposto contenuto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Segnaposto piè di pagina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D7936-C921-4A3D-818D-9EC25057A7F1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9" name="Titolo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5" name="Segnaposto testo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28" name="Segnaposto contenuto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8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9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0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23AFD8-3FED-4147-A456-13D76AE39DC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olo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" name="Segnaposto piè di pagina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0FA64-3AA2-4333-9CBC-C325438352D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" name="Segnaposto piè di pagina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AB298C-9677-4127-B00E-06AFA3264A50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nettore 1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2" name="Titolo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26" name="Segnaposto testo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4" name="Segnaposto contenuto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6" name="Segnaposto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Segnaposto piè di pagina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8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77FDE-7955-4A3E-9C9A-4AC8E5E9E5B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egnaposto immagine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17" name="Titolo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26" name="Segnaposto testo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Segnaposto numero diapositiva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65A049-0108-41B9-90A3-EA2DF5D230B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029" name="Segnaposto testo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  <a:endParaRPr lang="en-US" altLang="it-IT" smtClean="0"/>
          </a:p>
        </p:txBody>
      </p:sp>
      <p:sp>
        <p:nvSpPr>
          <p:cNvPr id="11" name="Segnaposto data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28" name="Segnaposto piè di pagina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5E9058F9-0D1D-46F8-A2F1-467FA4E3C1C6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10" name="Segnaposto titolo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2" name="Connettore 1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2" r:id="rId4"/>
    <p:sldLayoutId id="2147483676" r:id="rId5"/>
    <p:sldLayoutId id="2147483671" r:id="rId6"/>
    <p:sldLayoutId id="2147483677" r:id="rId7"/>
    <p:sldLayoutId id="2147483678" r:id="rId8"/>
    <p:sldLayoutId id="2147483679" r:id="rId9"/>
    <p:sldLayoutId id="2147483670" r:id="rId10"/>
    <p:sldLayoutId id="214748368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hyperlink" Target="http://www.icmorozzo.gov.it/" TargetMode="External"/><Relationship Id="rId4" Type="http://schemas.openxmlformats.org/officeDocument/2006/relationships/hyperlink" Target="mailto:cnic80200e@istruzione.it-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09638" y="2503487"/>
            <a:ext cx="7772400" cy="1828801"/>
          </a:xfrm>
          <a:ln>
            <a:solidFill>
              <a:schemeClr val="bg2"/>
            </a:solidFill>
            <a:miter lim="800000"/>
            <a:headEnd/>
            <a:tailEnd/>
          </a:ln>
        </p:spPr>
        <p:txBody>
          <a:bodyPr>
            <a:noAutofit/>
          </a:bodyPr>
          <a:lstStyle/>
          <a:p>
            <a:pPr algn="ctr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it-IT" altLang="it-IT" sz="4000" b="1" dirty="0" smtClean="0">
                <a:solidFill>
                  <a:schemeClr val="accent6"/>
                </a:solidFill>
              </a:rPr>
              <a:t>La  scheda di certificazione delle competenze</a:t>
            </a:r>
          </a:p>
        </p:txBody>
      </p:sp>
      <p:pic>
        <p:nvPicPr>
          <p:cNvPr id="14350" name="Immagin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19925" y="1412875"/>
            <a:ext cx="379413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51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t-IT" altLang="it-IT"/>
          </a:p>
        </p:txBody>
      </p:sp>
      <p:sp>
        <p:nvSpPr>
          <p:cNvPr id="14352" name="Rectangle 9"/>
          <p:cNvSpPr>
            <a:spLocks noChangeArrowheads="1"/>
          </p:cNvSpPr>
          <p:nvPr/>
        </p:nvSpPr>
        <p:spPr bwMode="auto">
          <a:xfrm>
            <a:off x="2484438" y="908050"/>
            <a:ext cx="4457700" cy="141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49263" algn="ctr"/>
            <a:r>
              <a:rPr lang="it-IT" altLang="it-IT" sz="1100" b="1">
                <a:solidFill>
                  <a:srgbClr val="161616"/>
                </a:solidFill>
                <a:latin typeface="Arial" charset="0"/>
                <a:cs typeface="Times New Roman" pitchFamily="18" charset="0"/>
              </a:rPr>
              <a:t>            </a:t>
            </a:r>
          </a:p>
          <a:p>
            <a:pPr indent="449263" algn="ctr"/>
            <a:endParaRPr lang="it-IT" altLang="it-IT" sz="1100" b="1">
              <a:solidFill>
                <a:srgbClr val="161616"/>
              </a:solidFill>
              <a:latin typeface="Arial" charset="0"/>
              <a:cs typeface="Times New Roman" pitchFamily="18" charset="0"/>
            </a:endParaRPr>
          </a:p>
          <a:p>
            <a:pPr indent="449263" algn="ctr"/>
            <a:endParaRPr lang="it-IT" altLang="it-IT" sz="1100" b="1">
              <a:solidFill>
                <a:srgbClr val="161616"/>
              </a:solidFill>
              <a:latin typeface="Arial" charset="0"/>
              <a:cs typeface="Times New Roman" pitchFamily="18" charset="0"/>
            </a:endParaRPr>
          </a:p>
          <a:p>
            <a:pPr indent="449263" algn="ctr"/>
            <a:r>
              <a:rPr lang="it-IT" altLang="it-IT" sz="900" b="1" i="1">
                <a:latin typeface="Arial" charset="0"/>
              </a:rPr>
              <a:t>Istituto Comprensivo di Scuola Materna Elementare e Media di MOROZZO</a:t>
            </a:r>
          </a:p>
          <a:p>
            <a:pPr indent="449263" algn="ctr"/>
            <a:r>
              <a:rPr lang="it-IT" altLang="it-IT" sz="900" b="1" i="1">
                <a:latin typeface="Arial" charset="0"/>
              </a:rPr>
              <a:t>Via L. Eula, 8 - 12040 Morozzo - tel. 0171772061 - fax 0171772022</a:t>
            </a:r>
          </a:p>
          <a:p>
            <a:pPr indent="449263" algn="ctr"/>
            <a:r>
              <a:rPr lang="it-IT" altLang="it-IT" sz="900" b="1" i="1">
                <a:latin typeface="Arial" charset="0"/>
              </a:rPr>
              <a:t>           e-mail: </a:t>
            </a:r>
            <a:r>
              <a:rPr lang="it-IT" altLang="it-IT" sz="900" b="1" i="1">
                <a:latin typeface="Arial" charset="0"/>
                <a:hlinkClick r:id="rId4"/>
              </a:rPr>
              <a:t>cnic80200e@istruzione.it -</a:t>
            </a:r>
            <a:r>
              <a:rPr lang="it-IT" altLang="it-IT" sz="900" b="1" i="1">
                <a:latin typeface="Arial" charset="0"/>
              </a:rPr>
              <a:t>  cnic80200e@pec.istruzione.it </a:t>
            </a:r>
          </a:p>
          <a:p>
            <a:pPr indent="449263" algn="ctr"/>
            <a:r>
              <a:rPr lang="it-IT" altLang="it-IT" sz="900" b="1" i="1">
                <a:latin typeface="Arial" charset="0"/>
              </a:rPr>
              <a:t> indirizzo web: </a:t>
            </a:r>
            <a:r>
              <a:rPr lang="it-IT" altLang="it-IT" sz="900" b="1" i="1">
                <a:latin typeface="Arial" charset="0"/>
                <a:hlinkClick r:id="rId5"/>
              </a:rPr>
              <a:t>http://www.icmorozzo.gov.it</a:t>
            </a:r>
            <a:endParaRPr lang="it-IT" altLang="it-IT" sz="900" b="1">
              <a:solidFill>
                <a:srgbClr val="161616"/>
              </a:solidFill>
              <a:latin typeface="Arial" charset="0"/>
              <a:cs typeface="Times New Roman" pitchFamily="18" charset="0"/>
            </a:endParaRPr>
          </a:p>
          <a:p>
            <a:pPr indent="449263" algn="ctr"/>
            <a:endParaRPr lang="it-IT" altLang="it-IT" sz="900" b="1">
              <a:solidFill>
                <a:srgbClr val="161616"/>
              </a:solidFill>
              <a:latin typeface="Arial" charset="0"/>
              <a:cs typeface="Times New Roman" pitchFamily="18" charset="0"/>
            </a:endParaRPr>
          </a:p>
          <a:p>
            <a:pPr indent="449263" algn="ctr"/>
            <a:endParaRPr lang="it-IT" altLang="it-IT" sz="900" b="1">
              <a:solidFill>
                <a:srgbClr val="161616"/>
              </a:solidFill>
              <a:latin typeface="Arial" charset="0"/>
              <a:cs typeface="Times New Roman" pitchFamily="18" charset="0"/>
            </a:endParaRPr>
          </a:p>
        </p:txBody>
      </p:sp>
      <p:sp>
        <p:nvSpPr>
          <p:cNvPr id="14353" name="Rectangle 10"/>
          <p:cNvSpPr>
            <a:spLocks noChangeArrowheads="1"/>
          </p:cNvSpPr>
          <p:nvPr/>
        </p:nvSpPr>
        <p:spPr bwMode="auto">
          <a:xfrm>
            <a:off x="0" y="3086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228528" rIns="0" bIns="0" anchor="ctr">
            <a:spAutoFit/>
          </a:bodyPr>
          <a:lstStyle/>
          <a:p>
            <a:endParaRPr lang="it-IT"/>
          </a:p>
        </p:txBody>
      </p:sp>
      <p:graphicFrame>
        <p:nvGraphicFramePr>
          <p:cNvPr id="14345" name="Object 9"/>
          <p:cNvGraphicFramePr>
            <a:graphicFrameLocks noChangeAspect="1"/>
          </p:cNvGraphicFramePr>
          <p:nvPr/>
        </p:nvGraphicFramePr>
        <p:xfrm>
          <a:off x="3924300" y="404813"/>
          <a:ext cx="1438275" cy="685800"/>
        </p:xfrm>
        <a:graphic>
          <a:graphicData uri="http://schemas.openxmlformats.org/presentationml/2006/ole">
            <p:oleObj spid="_x0000_s14345" r:id="rId6" imgW="1066667" imgH="495369" progId="">
              <p:embed/>
            </p:oleObj>
          </a:graphicData>
        </a:graphic>
      </p:graphicFrame>
      <p:sp>
        <p:nvSpPr>
          <p:cNvPr id="14354" name="Rectangle 11"/>
          <p:cNvSpPr>
            <a:spLocks noChangeArrowheads="1"/>
          </p:cNvSpPr>
          <p:nvPr/>
        </p:nvSpPr>
        <p:spPr bwMode="auto">
          <a:xfrm>
            <a:off x="0" y="3771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t-IT"/>
          </a:p>
        </p:txBody>
      </p:sp>
      <p:graphicFrame>
        <p:nvGraphicFramePr>
          <p:cNvPr id="14348" name="Object 12"/>
          <p:cNvGraphicFramePr>
            <a:graphicFrameLocks noChangeAspect="1"/>
          </p:cNvGraphicFramePr>
          <p:nvPr/>
        </p:nvGraphicFramePr>
        <p:xfrm>
          <a:off x="1476375" y="1196975"/>
          <a:ext cx="963613" cy="847725"/>
        </p:xfrm>
        <a:graphic>
          <a:graphicData uri="http://schemas.openxmlformats.org/presentationml/2006/ole">
            <p:oleObj spid="_x0000_s14348" name="Immagine" r:id="rId7" imgW="964440" imgH="846360" progId="Word.Picture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1099" y="283443"/>
            <a:ext cx="8686799" cy="648073"/>
          </a:xfrm>
        </p:spPr>
        <p:txBody>
          <a:bodyPr>
            <a:noAutofit/>
          </a:bodyPr>
          <a:lstStyle/>
          <a:p>
            <a:pPr algn="ctr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it-IT" altLang="it-IT" sz="1800" b="1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SCHEDA DI CERTIFICAZIONE DELLE COMPETENZE</a:t>
            </a:r>
            <a:br>
              <a:rPr lang="it-IT" altLang="it-IT" sz="1800" b="1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</a:br>
            <a:r>
              <a:rPr lang="it-IT" altLang="it-IT" sz="1800" b="1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AL TERMINE DELLA SCUOLA PRIMARIA</a:t>
            </a:r>
            <a:br>
              <a:rPr lang="it-IT" altLang="it-IT" sz="1800" b="1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</a:br>
            <a:endParaRPr lang="it-IT" altLang="it-IT" sz="1800" b="1" dirty="0" smtClean="0">
              <a:solidFill>
                <a:schemeClr val="accent6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125538"/>
            <a:ext cx="8640763" cy="7704137"/>
          </a:xfrm>
        </p:spPr>
        <p:txBody>
          <a:bodyPr>
            <a:normAutofit fontScale="25000" lnSpcReduction="20000"/>
          </a:bodyPr>
          <a:lstStyle/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it-IT" altLang="it-IT" sz="6400" dirty="0" smtClean="0">
                <a:latin typeface="Arial" pitchFamily="34" charset="0"/>
                <a:cs typeface="Arial" pitchFamily="34" charset="0"/>
              </a:rPr>
              <a:t>Il </a:t>
            </a:r>
            <a:r>
              <a:rPr lang="it-IT" altLang="it-IT" sz="6400" dirty="0">
                <a:latin typeface="Arial" pitchFamily="34" charset="0"/>
                <a:cs typeface="Arial" pitchFamily="34" charset="0"/>
              </a:rPr>
              <a:t>Dirigente </a:t>
            </a:r>
            <a:r>
              <a:rPr lang="it-IT" altLang="it-IT" sz="6400" dirty="0" smtClean="0">
                <a:latin typeface="Arial" pitchFamily="34" charset="0"/>
                <a:cs typeface="Arial" pitchFamily="34" charset="0"/>
              </a:rPr>
              <a:t>Scolastico</a:t>
            </a:r>
            <a:endParaRPr lang="it-IT" altLang="it-IT" sz="6400" dirty="0"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it-IT" altLang="it-IT" sz="6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Visti gli atti d’ufficio relativi alle valutazioni espresse dagli insegnanti di classe </a:t>
            </a:r>
            <a:endParaRPr lang="it-IT" altLang="it-IT" sz="6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it-IT" altLang="it-IT" sz="6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al termine </a:t>
            </a:r>
            <a:r>
              <a:rPr lang="it-IT" altLang="it-IT" sz="6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della quinta classe della scuola primaria</a:t>
            </a:r>
            <a:r>
              <a:rPr lang="it-IT" altLang="it-IT" sz="6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it-IT" altLang="it-IT" sz="4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it-IT" altLang="it-IT" sz="6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tenuto conto del percorso scolastico quinquennale;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it-IT" altLang="it-IT" sz="4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it-IT" altLang="it-IT" sz="6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CERTIFICA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it-IT" altLang="it-IT" sz="6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it-IT" altLang="it-IT" sz="6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che l’</a:t>
            </a:r>
            <a:r>
              <a:rPr lang="it-IT" altLang="it-IT" sz="6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alunn</a:t>
            </a:r>
            <a:r>
              <a:rPr lang="it-IT" altLang="it-IT" sz="6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altLang="it-IT" sz="6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…  ……………………,  </a:t>
            </a:r>
            <a:r>
              <a:rPr lang="it-IT" altLang="it-IT" sz="6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nat</a:t>
            </a:r>
            <a:r>
              <a:rPr lang="it-IT" altLang="it-IT" sz="6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… </a:t>
            </a:r>
            <a:r>
              <a:rPr lang="it-IT" altLang="it-IT" sz="6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 </a:t>
            </a:r>
            <a:r>
              <a:rPr lang="it-IT" altLang="it-IT" sz="6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……….. …………….. </a:t>
            </a:r>
            <a:r>
              <a:rPr lang="it-IT" altLang="it-IT" sz="6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il</a:t>
            </a:r>
            <a:r>
              <a:rPr lang="it-IT" altLang="it-IT" sz="6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…….......,</a:t>
            </a:r>
            <a:endParaRPr lang="it-IT" altLang="it-IT" sz="6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it-IT" altLang="it-IT" sz="4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it-IT" altLang="it-IT" sz="6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 frequentato nell’anno scolastico ..…. / …. </a:t>
            </a:r>
            <a:r>
              <a:rPr lang="it-IT" altLang="it-IT" sz="6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la </a:t>
            </a:r>
            <a:r>
              <a:rPr lang="it-IT" altLang="it-IT" sz="6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classe .… sez. …, </a:t>
            </a:r>
            <a:r>
              <a:rPr lang="it-IT" altLang="it-IT" sz="6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  orario settimanale </a:t>
            </a:r>
            <a:r>
              <a:rPr lang="it-IT" altLang="it-IT" sz="6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 ….. ore;</a:t>
            </a:r>
          </a:p>
          <a:p>
            <a:pPr algn="just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it-IT" altLang="it-IT" sz="4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it-IT" altLang="it-IT" sz="6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 raggiunto i livelli di competenza di seguito illustrati.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it-IT" altLang="it-IT" sz="45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it-IT" altLang="it-IT" sz="5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Livello</a:t>
            </a:r>
            <a:r>
              <a:rPr lang="it-IT" altLang="it-IT" sz="45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pPr algn="just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it-IT" altLang="it-IT" sz="5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Indicatori esplicativi</a:t>
            </a:r>
            <a:endParaRPr lang="it-IT" altLang="it-IT" sz="5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it-IT" altLang="it-IT" sz="45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 – Avanzato 	</a:t>
            </a:r>
            <a:r>
              <a:rPr lang="it-IT" altLang="it-IT" sz="4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L’alunno/a </a:t>
            </a:r>
            <a:r>
              <a:rPr lang="it-IT" altLang="it-IT" sz="4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svolge compiti e risolve problemi complessi, mostrando padronanza </a:t>
            </a:r>
            <a:r>
              <a:rPr lang="it-IT" altLang="it-IT" sz="4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	nell’uso </a:t>
            </a:r>
            <a:r>
              <a:rPr lang="it-IT" altLang="it-IT" sz="4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delle </a:t>
            </a:r>
            <a:r>
              <a:rPr lang="it-IT" altLang="it-IT" sz="4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conoscenze </a:t>
            </a:r>
            <a:r>
              <a:rPr lang="it-IT" altLang="it-IT" sz="4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 delle abilità; propone e sostiene le proprie opinioni e </a:t>
            </a:r>
            <a:r>
              <a:rPr lang="it-IT" altLang="it-IT" sz="4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	assume </a:t>
            </a:r>
            <a:r>
              <a:rPr lang="it-IT" altLang="it-IT" sz="4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 modo </a:t>
            </a:r>
            <a:r>
              <a:rPr lang="it-IT" altLang="it-IT" sz="4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responsabile </a:t>
            </a:r>
            <a:r>
              <a:rPr lang="it-IT" altLang="it-IT" sz="4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decisioni consapevoli.</a:t>
            </a:r>
          </a:p>
          <a:p>
            <a:pPr algn="just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it-IT" altLang="it-IT" sz="4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it-IT" altLang="it-IT" sz="4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 </a:t>
            </a:r>
            <a:r>
              <a:rPr lang="it-IT" altLang="it-IT" sz="4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 Intermedio 	L’alunno/a svolge compiti e risolve problemi in situazioni nuove, compie scelte </a:t>
            </a:r>
            <a:r>
              <a:rPr lang="it-IT" altLang="it-IT" sz="4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	consapevoli</a:t>
            </a:r>
            <a:r>
              <a:rPr lang="it-IT" altLang="it-IT" sz="4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it-IT" altLang="it-IT" sz="4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mostrando </a:t>
            </a:r>
            <a:r>
              <a:rPr lang="it-IT" altLang="it-IT" sz="4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 saper utilizzare le conoscenze e le abilità acquisite.</a:t>
            </a:r>
          </a:p>
          <a:p>
            <a:pPr algn="just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it-IT" altLang="it-IT" sz="4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it-IT" altLang="it-IT" sz="4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 </a:t>
            </a:r>
            <a:r>
              <a:rPr lang="it-IT" altLang="it-IT" sz="4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it-IT" altLang="it-IT" sz="4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Base		L’alunno/a </a:t>
            </a:r>
            <a:r>
              <a:rPr lang="it-IT" altLang="it-IT" sz="4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svolge compiti semplici anche in situazioni nuove, mostrando di </a:t>
            </a:r>
            <a:r>
              <a:rPr lang="it-IT" altLang="it-IT" sz="4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	possedere 	conoscenze </a:t>
            </a:r>
            <a:r>
              <a:rPr lang="it-IT" altLang="it-IT" sz="4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 abilità fondamentali e di saper applicare basilari reg</a:t>
            </a:r>
            <a:r>
              <a:rPr lang="it-IT" altLang="it-IT" sz="4800" b="1" dirty="0">
                <a:latin typeface="Arial" pitchFamily="34" charset="0"/>
                <a:cs typeface="Arial" pitchFamily="34" charset="0"/>
              </a:rPr>
              <a:t>ole e </a:t>
            </a:r>
            <a:r>
              <a:rPr lang="it-IT" altLang="it-IT" sz="4800" b="1" dirty="0" smtClean="0">
                <a:latin typeface="Arial" pitchFamily="34" charset="0"/>
                <a:cs typeface="Arial" pitchFamily="34" charset="0"/>
              </a:rPr>
              <a:t>		procedure </a:t>
            </a:r>
            <a:r>
              <a:rPr lang="it-IT" altLang="it-IT" sz="4800" b="1" dirty="0">
                <a:latin typeface="Arial" pitchFamily="34" charset="0"/>
                <a:cs typeface="Arial" pitchFamily="34" charset="0"/>
              </a:rPr>
              <a:t>apprese.</a:t>
            </a:r>
          </a:p>
          <a:p>
            <a:pPr algn="just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it-IT" altLang="it-IT" sz="4800" b="1" dirty="0" smtClean="0">
              <a:latin typeface="Arial" pitchFamily="34" charset="0"/>
              <a:cs typeface="Arial" pitchFamily="34" charset="0"/>
            </a:endParaRPr>
          </a:p>
          <a:p>
            <a:pPr algn="just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it-IT" altLang="it-IT" sz="4800" b="1" dirty="0" smtClean="0">
                <a:latin typeface="Arial" pitchFamily="34" charset="0"/>
                <a:cs typeface="Arial" pitchFamily="34" charset="0"/>
              </a:rPr>
              <a:t>D </a:t>
            </a:r>
            <a:r>
              <a:rPr lang="it-IT" altLang="it-IT" sz="4800" b="1" dirty="0">
                <a:latin typeface="Arial" pitchFamily="34" charset="0"/>
                <a:cs typeface="Arial" pitchFamily="34" charset="0"/>
              </a:rPr>
              <a:t>– Iniziale 	</a:t>
            </a:r>
            <a:r>
              <a:rPr lang="it-IT" altLang="it-IT" sz="4800" b="1" dirty="0" smtClean="0">
                <a:latin typeface="Arial" pitchFamily="34" charset="0"/>
                <a:cs typeface="Arial" pitchFamily="34" charset="0"/>
              </a:rPr>
              <a:t>	L’alunno/a</a:t>
            </a:r>
            <a:r>
              <a:rPr lang="it-IT" altLang="it-IT" sz="4800" b="1" dirty="0">
                <a:latin typeface="Arial" pitchFamily="34" charset="0"/>
                <a:cs typeface="Arial" pitchFamily="34" charset="0"/>
              </a:rPr>
              <a:t>, se opportunamente guidato/a, svolge compiti semplici in situazioni note.</a:t>
            </a:r>
          </a:p>
          <a:p>
            <a:pPr algn="just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it-IT" altLang="it-IT" sz="45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14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66" name="Group 58"/>
          <p:cNvGraphicFramePr>
            <a:graphicFrameLocks noGrp="1"/>
          </p:cNvGraphicFramePr>
          <p:nvPr/>
        </p:nvGraphicFramePr>
        <p:xfrm>
          <a:off x="684213" y="404813"/>
          <a:ext cx="7991475" cy="6084887"/>
        </p:xfrm>
        <a:graphic>
          <a:graphicData uri="http://schemas.openxmlformats.org/drawingml/2006/table">
            <a:tbl>
              <a:tblPr/>
              <a:tblGrid>
                <a:gridCol w="382587"/>
                <a:gridCol w="3382963"/>
                <a:gridCol w="1619250"/>
                <a:gridCol w="1765300"/>
                <a:gridCol w="841375"/>
              </a:tblGrid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 </a:t>
                      </a:r>
                      <a:endParaRPr kumimoji="0" lang="it-IT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Profilo delle competenze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Competenze chiave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Discipline coinvolte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Livello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0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</a:t>
                      </a:r>
                      <a:endParaRPr kumimoji="0" lang="it-IT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Ha una padronanza della lingua italiana tale da consentirgli di comprendere enunciati, di raccontare le proprie esperienze e di adottare un registro linguistico appropriato alle diverse situazioni.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Comunicazione nella madrelingua o lingua di istruzione.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Tutte le discipline, con particolare riferimento a: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…………………………..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 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4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</a:t>
                      </a:r>
                      <a:endParaRPr kumimoji="0" lang="it-IT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È in grado di esprimersi a livello elementare in lingua inglese e di affrontare una comunicazione essenziale in semplici situazioni di vita quotidiana.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Comunicazione nelle lingue straniere.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Tutte le discipline, con particolare riferimento a: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…………………………..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 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0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</a:t>
                      </a:r>
                      <a:endParaRPr kumimoji="0" lang="it-IT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Utilizza le sue conoscenze matematiche e scientifico-tecnologiche per trovare e giustificare soluzioni a problemi reali. 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Competenza matematica e competenze di base in scienza e tecnologia.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Tutte le discipline, con particolare riferimento a: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…………………………..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 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7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4</a:t>
                      </a:r>
                      <a:endParaRPr kumimoji="0" lang="it-IT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Usa le tecnologie in contesti comunicativi concreti per ricercare dati e informazioni e per interagire con soggetti diversi.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Competenze digitali.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Tutte le discipline, con particolare riferimento a: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…………………………..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 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4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5</a:t>
                      </a:r>
                      <a:endParaRPr kumimoji="0" lang="it-IT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Si orienta nello spazio e nel tempo; osserva, descrive e attribuisce significato ad ambienti, fatti, fenomeni e produzioni artistiche.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Imparare ad imparare.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Consapevolezza ed espressione culturale.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Tutte le discipline, con particolare riferimento a: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…………………………...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 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4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6</a:t>
                      </a:r>
                      <a:endParaRPr kumimoji="0" lang="it-IT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Possiede un patrimonio di conoscenze e nozioni di base ed è in grado di ricercare ed organizzare nuove informazioni.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Imparare ad imparare.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Tutte le discipline, con particolare riferimento a: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…………………………...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 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0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7</a:t>
                      </a:r>
                      <a:endParaRPr kumimoji="0" lang="it-IT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Utilizza gli strumenti di conoscenza per comprendere se stesso e gli altri, per riconoscere le diverse identità, le tradizioni culturali e religiose, in un’ottica di dialogo e di rispetto reciproco. 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Consapevolezza ed espressione culturale.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Tutte le discipline, con particolare riferimento a: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…………………………...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 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7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3"/>
          <p:cNvSpPr>
            <a:spLocks noGrp="1"/>
          </p:cNvSpPr>
          <p:nvPr>
            <p:ph type="body" idx="4294967295"/>
          </p:nvPr>
        </p:nvSpPr>
        <p:spPr>
          <a:xfrm>
            <a:off x="611188" y="1268413"/>
            <a:ext cx="8208962" cy="5040312"/>
          </a:xfrm>
        </p:spPr>
        <p:txBody>
          <a:bodyPr/>
          <a:lstStyle/>
          <a:p>
            <a:pPr>
              <a:lnSpc>
                <a:spcPct val="80000"/>
              </a:lnSpc>
              <a:buFont typeface="Wingdings 2" pitchFamily="18" charset="2"/>
              <a:buNone/>
            </a:pPr>
            <a:endParaRPr lang="it-IT" altLang="it-IT" sz="1400" i="1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ctr" eaLnBrk="1" hangingPunct="1">
              <a:lnSpc>
                <a:spcPct val="60000"/>
              </a:lnSpc>
              <a:buFont typeface="Wingdings" pitchFamily="2" charset="2"/>
              <a:buNone/>
            </a:pPr>
            <a:r>
              <a:rPr lang="it-IT" altLang="it-IT" sz="1400" b="1" i="1" smtClean="0">
                <a:solidFill>
                  <a:schemeClr val="tx1"/>
                </a:solidFill>
                <a:latin typeface="Arial" charset="0"/>
                <a:cs typeface="Arial" charset="0"/>
              </a:rPr>
              <a:t>Il Dirigente scolastico</a:t>
            </a:r>
          </a:p>
          <a:p>
            <a:pPr algn="ctr" eaLnBrk="1" hangingPunct="1">
              <a:lnSpc>
                <a:spcPct val="60000"/>
              </a:lnSpc>
              <a:buFont typeface="Wingdings" pitchFamily="2" charset="2"/>
              <a:buNone/>
            </a:pPr>
            <a:endParaRPr lang="it-IT" altLang="it-IT" sz="1400" b="1" i="1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ctr" eaLnBrk="1" hangingPunct="1">
              <a:lnSpc>
                <a:spcPct val="60000"/>
              </a:lnSpc>
              <a:buFont typeface="Wingdings" pitchFamily="2" charset="2"/>
              <a:buNone/>
            </a:pPr>
            <a:endParaRPr lang="it-IT" altLang="it-IT" sz="1400" i="1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just" eaLnBrk="1" hangingPunct="1">
              <a:lnSpc>
                <a:spcPct val="60000"/>
              </a:lnSpc>
              <a:buFont typeface="Wingdings" pitchFamily="2" charset="2"/>
              <a:buNone/>
            </a:pPr>
            <a:r>
              <a:rPr lang="it-IT" altLang="it-IT" sz="1400" smtClean="0">
                <a:solidFill>
                  <a:schemeClr val="tx1"/>
                </a:solidFill>
                <a:latin typeface="Arial" charset="0"/>
                <a:cs typeface="Arial" charset="0"/>
              </a:rPr>
              <a:t>Visti gli atti d’ ufficio relativi alle valutazioni espresse dalle insegnanti e ai giudizi definiti dal Consiglio </a:t>
            </a:r>
          </a:p>
          <a:p>
            <a:pPr algn="just" eaLnBrk="1" hangingPunct="1">
              <a:lnSpc>
                <a:spcPct val="60000"/>
              </a:lnSpc>
              <a:buFont typeface="Wingdings" pitchFamily="2" charset="2"/>
              <a:buNone/>
            </a:pPr>
            <a:r>
              <a:rPr lang="it-IT" altLang="it-IT" sz="1400" smtClean="0">
                <a:solidFill>
                  <a:schemeClr val="tx1"/>
                </a:solidFill>
                <a:latin typeface="Arial" charset="0"/>
                <a:cs typeface="Arial" charset="0"/>
              </a:rPr>
              <a:t>di classe in sede di scrutinio finale;</a:t>
            </a:r>
          </a:p>
          <a:p>
            <a:pPr algn="just" eaLnBrk="1" hangingPunct="1">
              <a:lnSpc>
                <a:spcPct val="60000"/>
              </a:lnSpc>
              <a:buFont typeface="Wingdings" pitchFamily="2" charset="2"/>
              <a:buNone/>
            </a:pPr>
            <a:endParaRPr lang="it-IT" altLang="it-IT" sz="140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just" eaLnBrk="1" hangingPunct="1">
              <a:lnSpc>
                <a:spcPct val="60000"/>
              </a:lnSpc>
              <a:buFont typeface="Wingdings" pitchFamily="2" charset="2"/>
              <a:buNone/>
            </a:pPr>
            <a:r>
              <a:rPr lang="it-IT" altLang="it-IT" sz="1400" smtClean="0">
                <a:solidFill>
                  <a:schemeClr val="tx1"/>
                </a:solidFill>
                <a:latin typeface="Arial" charset="0"/>
                <a:cs typeface="Arial" charset="0"/>
              </a:rPr>
              <a:t>tenuto conto del percorso scolastico ed in riferimento al Profilo dello studente;</a:t>
            </a:r>
          </a:p>
          <a:p>
            <a:pPr algn="ctr" eaLnBrk="1" hangingPunct="1">
              <a:lnSpc>
                <a:spcPct val="60000"/>
              </a:lnSpc>
              <a:buFont typeface="Wingdings" pitchFamily="2" charset="2"/>
              <a:buNone/>
            </a:pPr>
            <a:r>
              <a:rPr lang="it-IT" altLang="it-IT" sz="1400" b="1" smtClean="0">
                <a:solidFill>
                  <a:schemeClr val="tx1"/>
                </a:solidFill>
                <a:latin typeface="Arial" charset="0"/>
                <a:cs typeface="Arial" charset="0"/>
              </a:rPr>
              <a:t>CERTIFICA</a:t>
            </a:r>
          </a:p>
          <a:p>
            <a:pPr algn="ctr" eaLnBrk="1" hangingPunct="1">
              <a:lnSpc>
                <a:spcPct val="60000"/>
              </a:lnSpc>
              <a:buFont typeface="Wingdings" pitchFamily="2" charset="2"/>
              <a:buNone/>
            </a:pPr>
            <a:r>
              <a:rPr lang="it-IT" altLang="it-IT" sz="1400" smtClean="0">
                <a:solidFill>
                  <a:schemeClr val="tx1"/>
                </a:solidFill>
                <a:latin typeface="Arial" charset="0"/>
                <a:cs typeface="Arial" charset="0"/>
              </a:rPr>
              <a:t>che l’alunn………………………………………………………………………………………………………….</a:t>
            </a:r>
          </a:p>
          <a:p>
            <a:pPr algn="ctr">
              <a:lnSpc>
                <a:spcPct val="80000"/>
              </a:lnSpc>
              <a:buFont typeface="Wingdings 2" pitchFamily="18" charset="2"/>
              <a:buNone/>
            </a:pPr>
            <a:r>
              <a:rPr lang="it-IT" altLang="it-IT" sz="1400" smtClean="0">
                <a:solidFill>
                  <a:schemeClr val="tx1"/>
                </a:solidFill>
                <a:latin typeface="Arial" charset="0"/>
                <a:cs typeface="Arial" charset="0"/>
              </a:rPr>
              <a:t>nat...a……………………………………………………………………………………………………………….</a:t>
            </a:r>
          </a:p>
          <a:p>
            <a:pPr algn="just" eaLnBrk="1" hangingPunct="1">
              <a:lnSpc>
                <a:spcPct val="60000"/>
              </a:lnSpc>
              <a:buFont typeface="Wingdings" pitchFamily="2" charset="2"/>
              <a:buNone/>
            </a:pPr>
            <a:endParaRPr lang="it-IT" altLang="it-IT" sz="140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just" eaLnBrk="1" hangingPunct="1">
              <a:lnSpc>
                <a:spcPct val="60000"/>
              </a:lnSpc>
              <a:buFont typeface="Wingdings" pitchFamily="2" charset="2"/>
              <a:buNone/>
            </a:pPr>
            <a:r>
              <a:rPr lang="it-IT" altLang="it-IT" sz="1400" smtClean="0">
                <a:solidFill>
                  <a:schemeClr val="tx1"/>
                </a:solidFill>
                <a:latin typeface="Arial" charset="0"/>
                <a:cs typeface="Arial" charset="0"/>
              </a:rPr>
              <a:t>ha frequentato nell’anno scolastico…./….. La classe……sez…., con orario settimanale</a:t>
            </a:r>
          </a:p>
          <a:p>
            <a:pPr algn="just" eaLnBrk="1" hangingPunct="1">
              <a:lnSpc>
                <a:spcPct val="60000"/>
              </a:lnSpc>
              <a:buFont typeface="Wingdings" pitchFamily="2" charset="2"/>
              <a:buNone/>
            </a:pPr>
            <a:endParaRPr lang="it-IT" altLang="it-IT" sz="140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just" eaLnBrk="1" hangingPunct="1">
              <a:lnSpc>
                <a:spcPct val="60000"/>
              </a:lnSpc>
              <a:buFont typeface="Wingdings" pitchFamily="2" charset="2"/>
              <a:buNone/>
            </a:pPr>
            <a:r>
              <a:rPr lang="it-IT" altLang="it-IT" sz="1400" smtClean="0">
                <a:solidFill>
                  <a:schemeClr val="tx1"/>
                </a:solidFill>
                <a:latin typeface="Arial" charset="0"/>
                <a:cs typeface="Arial" charset="0"/>
              </a:rPr>
              <a:t>ha raggiunto i livelli di competenza di seguito illustrati.</a:t>
            </a:r>
          </a:p>
          <a:p>
            <a:pPr algn="just" eaLnBrk="1" hangingPunct="1">
              <a:lnSpc>
                <a:spcPct val="60000"/>
              </a:lnSpc>
              <a:buFont typeface="Wingdings" pitchFamily="2" charset="2"/>
              <a:buNone/>
            </a:pPr>
            <a:endParaRPr lang="it-IT" altLang="it-IT" sz="140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just" eaLnBrk="1" hangingPunct="1">
              <a:lnSpc>
                <a:spcPct val="60000"/>
              </a:lnSpc>
              <a:buFont typeface="Wingdings" pitchFamily="2" charset="2"/>
              <a:buNone/>
            </a:pPr>
            <a:r>
              <a:rPr lang="it-IT" altLang="it-IT" sz="1200" smtClean="0">
                <a:solidFill>
                  <a:schemeClr val="tx1"/>
                </a:solidFill>
                <a:latin typeface="Arial" charset="0"/>
                <a:cs typeface="Arial" charset="0"/>
              </a:rPr>
              <a:t>Livello	</a:t>
            </a:r>
          </a:p>
          <a:p>
            <a:pPr algn="just" eaLnBrk="1" hangingPunct="1">
              <a:lnSpc>
                <a:spcPct val="60000"/>
              </a:lnSpc>
              <a:buFont typeface="Wingdings" pitchFamily="2" charset="2"/>
              <a:buNone/>
            </a:pPr>
            <a:r>
              <a:rPr lang="it-IT" altLang="it-IT" sz="1200" smtClean="0">
                <a:solidFill>
                  <a:schemeClr val="tx1"/>
                </a:solidFill>
                <a:latin typeface="Arial" charset="0"/>
                <a:cs typeface="Arial" charset="0"/>
              </a:rPr>
              <a:t>Indicatori esplicativi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altLang="it-IT" sz="1200" b="1" smtClean="0">
                <a:solidFill>
                  <a:schemeClr val="tx1"/>
                </a:solidFill>
                <a:latin typeface="Arial" charset="0"/>
                <a:cs typeface="Arial" charset="0"/>
              </a:rPr>
              <a:t>A – Avanzato 	L’alunno/a svolge compiti e risolve problemi complessi, mostrando padronanza 		nell’uso delle conoscenze e delle abilità; propone e sostiene le proprie opinioni e 		assume in modo responsabile decisioni consapevoli.</a:t>
            </a:r>
          </a:p>
          <a:p>
            <a:pPr algn="just" eaLnBrk="1" hangingPunct="1">
              <a:lnSpc>
                <a:spcPct val="60000"/>
              </a:lnSpc>
              <a:buFont typeface="Wingdings" pitchFamily="2" charset="2"/>
              <a:buNone/>
            </a:pPr>
            <a:endParaRPr lang="it-IT" altLang="it-IT" sz="1200" b="1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altLang="it-IT" sz="1200" b="1" smtClean="0">
                <a:solidFill>
                  <a:schemeClr val="tx1"/>
                </a:solidFill>
                <a:latin typeface="Arial" charset="0"/>
                <a:cs typeface="Arial" charset="0"/>
              </a:rPr>
              <a:t>B – Intermedio 	L’alunno/a svolge compiti e risolve problemi in situazioni nuove, compie scelte 		consapevoli, mostrando di saper utilizzare le conoscenze e le abilità acquisite.</a:t>
            </a:r>
          </a:p>
          <a:p>
            <a:pPr algn="just" eaLnBrk="1" hangingPunct="1">
              <a:lnSpc>
                <a:spcPct val="60000"/>
              </a:lnSpc>
              <a:buFont typeface="Wingdings" pitchFamily="2" charset="2"/>
              <a:buNone/>
            </a:pPr>
            <a:endParaRPr lang="it-IT" altLang="it-IT" sz="1200" b="1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altLang="it-IT" sz="1200" b="1" smtClean="0">
                <a:solidFill>
                  <a:schemeClr val="tx1"/>
                </a:solidFill>
                <a:latin typeface="Arial" charset="0"/>
                <a:cs typeface="Arial" charset="0"/>
              </a:rPr>
              <a:t>C – Base		L’alunno/a svolge compiti semplici anche in situazioni nuove, mostrando di 		possedere 	conoscenze e abilità fondamentali e di saper applicare basilari reg</a:t>
            </a:r>
            <a:r>
              <a:rPr lang="it-IT" altLang="it-IT" sz="1200" b="1" smtClean="0">
                <a:latin typeface="Arial" charset="0"/>
                <a:cs typeface="Arial" charset="0"/>
              </a:rPr>
              <a:t>ole e 		procedure apprese.</a:t>
            </a:r>
          </a:p>
          <a:p>
            <a:pPr algn="just" eaLnBrk="1" hangingPunct="1">
              <a:lnSpc>
                <a:spcPct val="60000"/>
              </a:lnSpc>
              <a:buFont typeface="Wingdings" pitchFamily="2" charset="2"/>
              <a:buNone/>
            </a:pPr>
            <a:endParaRPr lang="it-IT" altLang="it-IT" sz="1200" b="1" smtClean="0">
              <a:latin typeface="Arial" charset="0"/>
              <a:cs typeface="Arial" charset="0"/>
            </a:endParaRPr>
          </a:p>
          <a:p>
            <a:pPr algn="just" eaLnBrk="1" hangingPunct="1">
              <a:lnSpc>
                <a:spcPct val="60000"/>
              </a:lnSpc>
              <a:buFont typeface="Wingdings" pitchFamily="2" charset="2"/>
              <a:buNone/>
            </a:pPr>
            <a:r>
              <a:rPr lang="it-IT" altLang="it-IT" sz="1200" b="1" smtClean="0">
                <a:latin typeface="Arial" charset="0"/>
                <a:cs typeface="Arial" charset="0"/>
              </a:rPr>
              <a:t>D – Iniziale 		L’alunno/a, se opportunamente guidato/a, svolge compiti semplici in situazioni note.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endParaRPr lang="it-IT" sz="1200" smtClean="0">
              <a:latin typeface="Arial" charset="0"/>
            </a:endParaRPr>
          </a:p>
        </p:txBody>
      </p:sp>
      <p:sp>
        <p:nvSpPr>
          <p:cNvPr id="18434" name="Rectangle 5"/>
          <p:cNvSpPr>
            <a:spLocks noGrp="1"/>
          </p:cNvSpPr>
          <p:nvPr>
            <p:ph type="title" idx="4294967295"/>
          </p:nvPr>
        </p:nvSpPr>
        <p:spPr bwMode="auto">
          <a:xfrm>
            <a:off x="457200" y="476250"/>
            <a:ext cx="8686800" cy="838200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it-IT" sz="2000" cap="none" smtClean="0">
                <a:solidFill>
                  <a:schemeClr val="accent1"/>
                </a:solidFill>
                <a:effectLst/>
              </a:rPr>
              <a:t>Scheda per la certificazione delle competenze al termine del primo ciclo di istruzione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510" name="Group 54"/>
          <p:cNvGraphicFramePr>
            <a:graphicFrameLocks noGrp="1"/>
          </p:cNvGraphicFramePr>
          <p:nvPr/>
        </p:nvGraphicFramePr>
        <p:xfrm>
          <a:off x="576263" y="387350"/>
          <a:ext cx="7991475" cy="5857875"/>
        </p:xfrm>
        <a:graphic>
          <a:graphicData uri="http://schemas.openxmlformats.org/drawingml/2006/table">
            <a:tbl>
              <a:tblPr/>
              <a:tblGrid>
                <a:gridCol w="382587"/>
                <a:gridCol w="3382963"/>
                <a:gridCol w="1619250"/>
                <a:gridCol w="1765300"/>
                <a:gridCol w="841375"/>
              </a:tblGrid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 </a:t>
                      </a:r>
                      <a:endParaRPr kumimoji="0" lang="it-IT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Profilo delle competenze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Competenze chiave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Discipline coinvolte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Livello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1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</a:t>
                      </a:r>
                      <a:endParaRPr kumimoji="0" lang="it-IT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Ha una padronanza della lingua italiana tale da consentirgli di comprendere enunciati e testi di una certa complessità, di esprimere le proprie idee, di adottare un registro linguistico appropriato alle diverse situazioni.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Comunicazione nella madrelingua o lingua di istruzione.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Tutte le discipline, con particolare riferimento a: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…………………………..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 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4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</a:t>
                      </a:r>
                      <a:endParaRPr kumimoji="0" lang="it-IT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0" lang="it-IT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Nell’incontro con persone di diverse nazionalità è in grado di esprimersi a livello elementare in lingua inglese e di affrontare una comunicazione essenziale, in semplici situazioni di vita quotidiana, in una seconda lingua europea. Utilizza la lingua inglese nell’uso delle tecnologie dell’informazione e della comunicazione.</a:t>
                      </a:r>
                      <a:endParaRPr kumimoji="0" lang="it-IT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Comunicazione nelle lingue straniere.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Tutte le discipline, con particolare riferimento a: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…………………………..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 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1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</a:t>
                      </a:r>
                      <a:endParaRPr kumimoji="0" lang="it-IT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0" lang="it-IT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Le sue conoscenze matematiche e scientifico-tecnologiche gli consentono di analizzare dati e fatti della realtà e di verificare l’attendibilità delle analisi quantitative e statistiche proposte da altri. Il possesso di un pensiero logico-scientifico gli consente di affrontare problemi e situazioni sulla base di elementi certi e di avere consapevolezza dei limiti delle affermazioni che riguardano questioni complesse che non si prestano a spiegazioni univoche.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Competenza matematica e competenze di base in scienza e tecnologia.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Tutte le discipline, con particolare riferimento a: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…………………………..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 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6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4</a:t>
                      </a:r>
                      <a:endParaRPr kumimoji="0" lang="it-IT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0" lang="it-IT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Usa con consapevolezza le tecnologie della comunicazione per ricercare e analizzare dati ed informazioni, per distinguere informazioni attendibili da quelle che necessitano di approfondimento, di controllo e di verifica e per interagire con soggetti diversi nel mondo.</a:t>
                      </a:r>
                      <a:r>
                        <a:rPr kumimoji="0" lang="it-IT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Competenze digitali.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Tutte le discipline, con particolare riferimento a: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…………………………..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 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7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5</a:t>
                      </a:r>
                      <a:endParaRPr kumimoji="0" lang="it-IT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0" lang="it-IT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Si orienta nello spazio e nel tempo dando espressione a curiosità e ricerca di senso; osserva ed interpreta ambienti, fatti, fenomeni e produzioni artistiche.</a:t>
                      </a:r>
                      <a:r>
                        <a:rPr kumimoji="0" lang="it-IT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Imparare ad imparare.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Consapevolezza ed espressione culturale.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Tutte le discipline, con particolare riferimento a: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…………………………...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 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7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6</a:t>
                      </a:r>
                      <a:endParaRPr kumimoji="0" lang="it-IT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0" lang="it-IT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Possiede un patrimonio organico di conoscenze e nozioni di base ed è allo stesso tempo capace di ricercare e di procurarsi velocemente nuove informazioni ed impegnarsi in nuovi apprendimenti anche in modo autonomo.</a:t>
                      </a:r>
                      <a:r>
                        <a:rPr kumimoji="0" lang="it-IT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Imparare ad imparare.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Tutte le discipline, con particolare riferimento a: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…………………………...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 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35" name="Group 55"/>
          <p:cNvGraphicFramePr>
            <a:graphicFrameLocks noGrp="1"/>
          </p:cNvGraphicFramePr>
          <p:nvPr/>
        </p:nvGraphicFramePr>
        <p:xfrm>
          <a:off x="576263" y="387350"/>
          <a:ext cx="7991475" cy="5813425"/>
        </p:xfrm>
        <a:graphic>
          <a:graphicData uri="http://schemas.openxmlformats.org/drawingml/2006/table">
            <a:tbl>
              <a:tblPr/>
              <a:tblGrid>
                <a:gridCol w="382587"/>
                <a:gridCol w="3382963"/>
                <a:gridCol w="1619250"/>
                <a:gridCol w="1765300"/>
                <a:gridCol w="841375"/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Profilo delle competenze</a:t>
                      </a: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Competenze chiave</a:t>
                      </a: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Discipline coinvolte</a:t>
                      </a: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Livello</a:t>
                      </a: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1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0" lang="it-IT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Utilizza gli strumenti di conoscenza per comprendere se stesso e gli altri, per riconoscere ed apprezzare le diverse identità, le tradizioni culturali e religiose, in un’ottica di dialogo e di rispetto reciproco. Interpreta i sistemi simbolici e culturali della società.</a:t>
                      </a:r>
                      <a:r>
                        <a:rPr kumimoji="0" lang="it-IT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0" lang="it-IT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Consapevolezza ed espressione culturale.</a:t>
                      </a:r>
                      <a:r>
                        <a:rPr kumimoji="0" lang="it-IT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Tutte le discipline, con particolare riferimento a: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…………………………..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4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0" lang="it-IT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In relazione alle proprie potenzialità e al proprio talento si esprime in ambiti motori, artistici e musicali che gli sono congeniali.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0" lang="it-IT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Consapevolezza ed espressione culturale.</a:t>
                      </a:r>
                      <a:r>
                        <a:rPr kumimoji="0" lang="it-IT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Tutte le discipline, con particolare riferimento a: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…………………………..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1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0" lang="it-IT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Dimostra originalità e spirito di iniziativa. Si assume le proprie responsabilità, chiede aiuto quando si trova in difficoltà e sa fornire aiuto a chi lo chiede. È disposto ad analizzare se stesso e a misurarsi con le novità e gli imprevisti.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0" lang="it-IT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Spirito di iniziativa e imprenditorialità.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Tutte le discipline, con particolare riferimento a: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…………………………..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6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0" lang="it-IT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Ha consapevolezza delle proprie potenzialità e dei propri limiti. Orienta le proprie scelte in modo consapevole. Si impegna per portare a compimento il lavoro iniziato da solo o insieme ad altri.</a:t>
                      </a:r>
                      <a:r>
                        <a:rPr kumimoji="0" lang="it-IT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0" lang="it-IT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Imparare ad imparare. Competenze sociali e civiche.</a:t>
                      </a:r>
                      <a:r>
                        <a:rPr kumimoji="0" lang="it-IT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Tutte le discipline, con particolare riferimento a: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…………………………..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7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0" lang="it-IT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Rispetta le regole condivise, collabora con gli altri per la costruzione del bene comune esprimendo le proprie personali opinioni e sensibilità.</a:t>
                      </a:r>
                      <a:r>
                        <a:rPr kumimoji="0" lang="it-IT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0" lang="it-IT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Competenze sociali e civiche.</a:t>
                      </a:r>
                      <a:r>
                        <a:rPr kumimoji="0" lang="it-IT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Tutte le discipline, con particolare riferimento a: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…………………………...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7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0" lang="it-IT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Ha cura e rispetto di sé, come presupposto di un sano e corretto stile di vita. Assimila il senso e la necessità del rispetto della convivenza civile. Ha attenzione per le funzioni pubbliche alle quali partecipa nelle diverse forme in cui questo può avvenire: momenti educativi informali e non formali, esposizione pubblica del proprio lavoro, occasioni rituali nelle comunità che frequenta, azioni di solidarietà, manifestazioni sportive non agonistiche, volontariato, ecc.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0" lang="it-IT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Competenze sociali e civiche.</a:t>
                      </a:r>
                      <a:r>
                        <a:rPr kumimoji="0" lang="it-IT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Tutte le discipline, con particolare riferimento a: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…………………………...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15" name="Group 11"/>
          <p:cNvGraphicFramePr>
            <a:graphicFrameLocks noGrp="1"/>
          </p:cNvGraphicFramePr>
          <p:nvPr/>
        </p:nvGraphicFramePr>
        <p:xfrm>
          <a:off x="323850" y="549275"/>
          <a:ext cx="8064500" cy="396875"/>
        </p:xfrm>
        <a:graphic>
          <a:graphicData uri="http://schemas.openxmlformats.org/drawingml/2006/table">
            <a:tbl>
              <a:tblPr/>
              <a:tblGrid>
                <a:gridCol w="360363"/>
                <a:gridCol w="7704137"/>
              </a:tblGrid>
              <a:tr h="2873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0" lang="it-IT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0" lang="it-IT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L’alunno/a ha inoltre mostrato significative competenze nello svolgimento di attività scolastiche e/o extrascolastiche, relativamente a: ……………………………………………………………………………………………………………………………………………….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513" name="Rectangle 28"/>
          <p:cNvSpPr>
            <a:spLocks noChangeArrowheads="1"/>
          </p:cNvSpPr>
          <p:nvPr/>
        </p:nvSpPr>
        <p:spPr bwMode="auto">
          <a:xfrm>
            <a:off x="323850" y="1270000"/>
            <a:ext cx="8640763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tabLst>
                <a:tab pos="4686300" algn="ctr"/>
              </a:tabLst>
            </a:pPr>
            <a:r>
              <a:rPr lang="it-IT" sz="1400">
                <a:latin typeface="Arial" charset="0"/>
              </a:rPr>
              <a:t>Sulla base dei livelli raggiunti dall’alunno/a nelle competenze considerate, il Consiglio di Classe propone la prosecuzione degli studi nel/i seguente/i percorso/i: …………...……………………………………………………………………………………………………………………………………………………………………………………………………………………….……………………</a:t>
            </a:r>
          </a:p>
          <a:p>
            <a:pPr>
              <a:tabLst>
                <a:tab pos="4686300" algn="ctr"/>
              </a:tabLst>
            </a:pPr>
            <a:r>
              <a:rPr lang="it-IT" sz="1400">
                <a:latin typeface="Arial" charset="0"/>
              </a:rPr>
              <a:t>Data. ……………….	</a:t>
            </a:r>
          </a:p>
          <a:p>
            <a:pPr algn="ctr">
              <a:tabLst>
                <a:tab pos="4686300" algn="ctr"/>
              </a:tabLst>
            </a:pPr>
            <a:r>
              <a:rPr lang="it-IT" sz="1400">
                <a:latin typeface="Arial" charset="0"/>
              </a:rPr>
              <a:t>                                                            Il Dirigente Scolastico </a:t>
            </a:r>
          </a:p>
          <a:p>
            <a:pPr algn="ctr">
              <a:tabLst>
                <a:tab pos="4686300" algn="ctr"/>
              </a:tabLst>
            </a:pPr>
            <a:r>
              <a:rPr lang="it-IT" sz="1400">
                <a:latin typeface="Arial" charset="0"/>
              </a:rPr>
              <a:t>	…………………………………..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RTIFICARE LE COMPETENZE aggiustato">
  <a:themeElements>
    <a:clrScheme name="Terr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err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err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erra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CERTIFICARE LE COMPETENZE aggiustato</Template>
  <TotalTime>119</TotalTime>
  <Words>1275</Words>
  <Application>Microsoft Office PowerPoint</Application>
  <PresentationFormat>Presentazione su schermo (4:3)</PresentationFormat>
  <Paragraphs>193</Paragraphs>
  <Slides>7</Slides>
  <Notes>1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8</vt:i4>
      </vt:variant>
      <vt:variant>
        <vt:lpstr>Modello struttura</vt:lpstr>
      </vt:variant>
      <vt:variant>
        <vt:i4>9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25" baseType="lpstr">
      <vt:lpstr>Tahoma</vt:lpstr>
      <vt:lpstr>Arial</vt:lpstr>
      <vt:lpstr>Franklin Gothic Medium</vt:lpstr>
      <vt:lpstr>Franklin Gothic Book</vt:lpstr>
      <vt:lpstr>Wingdings 2</vt:lpstr>
      <vt:lpstr>Calibri</vt:lpstr>
      <vt:lpstr>Times New Roman</vt:lpstr>
      <vt:lpstr>Wingdings</vt:lpstr>
      <vt:lpstr>CERTIFICARE LE COMPETENZE aggiustato</vt:lpstr>
      <vt:lpstr>CERTIFICARE LE COMPETENZE aggiustato</vt:lpstr>
      <vt:lpstr>CERTIFICARE LE COMPETENZE aggiustato</vt:lpstr>
      <vt:lpstr>CERTIFICARE LE COMPETENZE aggiustato</vt:lpstr>
      <vt:lpstr>CERTIFICARE LE COMPETENZE aggiustato</vt:lpstr>
      <vt:lpstr>CERTIFICARE LE COMPETENZE aggiustato</vt:lpstr>
      <vt:lpstr>CERTIFICARE LE COMPETENZE aggiustato</vt:lpstr>
      <vt:lpstr>CERTIFICARE LE COMPETENZE aggiustato</vt:lpstr>
      <vt:lpstr>CERTIFICARE LE COMPETENZE aggiustato</vt:lpstr>
      <vt:lpstr>Immagine</vt:lpstr>
      <vt:lpstr>Diapositiva 1</vt:lpstr>
      <vt:lpstr>Diapositiva 2</vt:lpstr>
      <vt:lpstr>Diapositiva 3</vt:lpstr>
      <vt:lpstr>Scheda per la certificazione delle competenze al termine del primo ciclo di istruzione</vt:lpstr>
      <vt:lpstr>Diapositiva 5</vt:lpstr>
      <vt:lpstr>Diapositiva 6</vt:lpstr>
      <vt:lpstr>Diapositiva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CERTIFICARE  LE COMPETENZE</dc:title>
  <dc:creator>Dirigente</dc:creator>
  <cp:lastModifiedBy>Utente</cp:lastModifiedBy>
  <cp:revision>23</cp:revision>
  <dcterms:created xsi:type="dcterms:W3CDTF">2015-03-04T11:11:28Z</dcterms:created>
  <dcterms:modified xsi:type="dcterms:W3CDTF">2015-03-13T13:48:57Z</dcterms:modified>
</cp:coreProperties>
</file>